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8" r:id="rId2"/>
    <p:sldId id="261" r:id="rId3"/>
    <p:sldId id="262" r:id="rId4"/>
    <p:sldId id="259" r:id="rId5"/>
    <p:sldId id="260" r:id="rId6"/>
    <p:sldId id="257" r:id="rId7"/>
    <p:sldId id="273" r:id="rId8"/>
    <p:sldId id="274" r:id="rId9"/>
    <p:sldId id="275" r:id="rId10"/>
    <p:sldId id="276" r:id="rId11"/>
    <p:sldId id="265" r:id="rId12"/>
    <p:sldId id="271" r:id="rId13"/>
    <p:sldId id="268" r:id="rId14"/>
    <p:sldId id="272" r:id="rId15"/>
    <p:sldId id="278" r:id="rId16"/>
    <p:sldId id="269" r:id="rId17"/>
    <p:sldId id="279" r:id="rId18"/>
    <p:sldId id="280" r:id="rId19"/>
    <p:sldId id="277" r:id="rId20"/>
  </p:sldIdLst>
  <p:sldSz cx="9144000" cy="5715000" type="screen16x10"/>
  <p:notesSz cx="6858000" cy="9144000"/>
  <p:embeddedFontLst>
    <p:embeddedFont>
      <p:font typeface="Chintzy CPU BRK" panose="020B0604020202020204"/>
      <p:regular r:id="rId21"/>
    </p:embeddedFont>
    <p:embeddedFont>
      <p:font typeface="Cambria" panose="02040503050406030204" pitchFamily="18" charset="0"/>
      <p:regular r:id="rId22"/>
      <p:bold r:id="rId23"/>
      <p:italic r:id="rId24"/>
      <p:boldItalic r:id="rId25"/>
    </p:embeddedFont>
    <p:embeddedFont>
      <p:font typeface="Calibri" panose="020F0502020204030204" pitchFamily="3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6C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0" d="100"/>
          <a:sy n="90" d="100"/>
        </p:scale>
        <p:origin x="594" y="38"/>
      </p:cViewPr>
      <p:guideLst>
        <p:guide orient="horz" pos="180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5"/>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5"/>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75000"/>
                  </a:schemeClr>
                </a:solidFill>
                <a:latin typeface="Chintzy CPU BRK" pitchFamily="2"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SzPct val="130000"/>
              <a:buFontTx/>
              <a:buBlip>
                <a:blip r:embed="rId2"/>
              </a:buBlip>
              <a:defRPr>
                <a:latin typeface="Cambria" pitchFamily="18" charset="0"/>
              </a:defRPr>
            </a:lvl1pPr>
            <a:lvl2pPr>
              <a:buSzPct val="130000"/>
              <a:defRPr>
                <a:latin typeface="Cambria" pitchFamily="18" charset="0"/>
              </a:defRPr>
            </a:lvl2pPr>
            <a:lvl3pPr>
              <a:buSzPct val="130000"/>
              <a:defRPr>
                <a:latin typeface="Cambria" pitchFamily="18" charset="0"/>
              </a:defRPr>
            </a:lvl3pPr>
            <a:lvl4pPr>
              <a:buSzPct val="130000"/>
              <a:defRPr>
                <a:latin typeface="Cambria" pitchFamily="18" charset="0"/>
              </a:defRPr>
            </a:lvl4pPr>
            <a:lvl5pPr>
              <a:buSzPct val="130000"/>
              <a:defRPr>
                <a:latin typeface="Cambria"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12/15/2015</a:t>
            </a:fld>
            <a:endParaRPr lang="en-US"/>
          </a:p>
        </p:txBody>
      </p:sp>
      <p:sp>
        <p:nvSpPr>
          <p:cNvPr id="5" name="Footer Placeholder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10000" b="-10000"/>
          </a:stretch>
        </a:blipFill>
        <a:effectLst/>
      </p:bgPr>
    </p:bg>
    <p:spTree>
      <p:nvGrpSpPr>
        <p:cNvPr id="1" name=""/>
        <p:cNvGrpSpPr/>
        <p:nvPr/>
      </p:nvGrpSpPr>
      <p:grpSpPr>
        <a:xfrm>
          <a:off x="0" y="0"/>
          <a:ext cx="0" cy="0"/>
          <a:chOff x="0" y="0"/>
          <a:chExt cx="0" cy="0"/>
        </a:xfrm>
      </p:grpSpPr>
      <p:sp>
        <p:nvSpPr>
          <p:cNvPr id="6" name="TextBox 5"/>
          <p:cNvSpPr txBox="1"/>
          <p:nvPr/>
        </p:nvSpPr>
        <p:spPr>
          <a:xfrm>
            <a:off x="-1524000" y="190500"/>
            <a:ext cx="7467600" cy="1908215"/>
          </a:xfrm>
          <a:prstGeom prst="rect">
            <a:avLst/>
          </a:prstGeom>
          <a:noFill/>
        </p:spPr>
        <p:txBody>
          <a:bodyPr wrap="square" rtlCol="0">
            <a:spAutoFit/>
          </a:bodyPr>
          <a:lstStyle/>
          <a:p>
            <a:pPr algn="ctr"/>
            <a:r>
              <a:rPr lang="en-US" sz="4400" spc="300" dirty="0" smtClean="0">
                <a:solidFill>
                  <a:schemeClr val="bg1"/>
                </a:solidFill>
                <a:latin typeface="Chintzy CPU BRK" pitchFamily="2" charset="0"/>
              </a:rPr>
              <a:t>Technology</a:t>
            </a:r>
          </a:p>
          <a:p>
            <a:pPr algn="ctr"/>
            <a:r>
              <a:rPr lang="en-US" sz="4400" spc="300" dirty="0" smtClean="0">
                <a:solidFill>
                  <a:schemeClr val="bg1"/>
                </a:solidFill>
                <a:latin typeface="Chintzy CPU BRK" pitchFamily="2" charset="0"/>
              </a:rPr>
              <a:t> store</a:t>
            </a:r>
          </a:p>
          <a:p>
            <a:endParaRPr lang="en-US" sz="1200" spc="300" dirty="0" smtClean="0">
              <a:solidFill>
                <a:schemeClr val="bg1"/>
              </a:solidFill>
              <a:latin typeface="Chintzy CPU BRK" pitchFamily="2" charset="0"/>
            </a:endParaRPr>
          </a:p>
          <a:p>
            <a:pPr algn="ctr"/>
            <a:r>
              <a:rPr lang="en-US" spc="300" dirty="0" smtClean="0">
                <a:solidFill>
                  <a:schemeClr val="bg1"/>
                </a:solidFill>
                <a:latin typeface="Cambria" pitchFamily="18" charset="0"/>
              </a:rPr>
              <a:t>Data Base Design</a:t>
            </a:r>
            <a:endParaRPr lang="en-US" dirty="0" smtClean="0">
              <a:solidFill>
                <a:schemeClr val="bg1"/>
              </a:solidFill>
              <a:latin typeface="Cambria" pitchFamily="18" charset="0"/>
            </a:endParaRPr>
          </a:p>
        </p:txBody>
      </p:sp>
      <p:sp>
        <p:nvSpPr>
          <p:cNvPr id="7" name="TextBox 6"/>
          <p:cNvSpPr txBox="1"/>
          <p:nvPr/>
        </p:nvSpPr>
        <p:spPr>
          <a:xfrm>
            <a:off x="152400" y="5219700"/>
            <a:ext cx="2133600" cy="369332"/>
          </a:xfrm>
          <a:prstGeom prst="rect">
            <a:avLst/>
          </a:prstGeom>
          <a:noFill/>
        </p:spPr>
        <p:txBody>
          <a:bodyPr wrap="square" rtlCol="0">
            <a:spAutoFit/>
          </a:bodyPr>
          <a:lstStyle/>
          <a:p>
            <a:r>
              <a:rPr lang="en-US" dirty="0" smtClean="0">
                <a:solidFill>
                  <a:schemeClr val="bg1"/>
                </a:solidFill>
                <a:latin typeface="Cambria" pitchFamily="18" charset="0"/>
              </a:rPr>
              <a:t>Made by Team2</a:t>
            </a:r>
            <a:endParaRPr lang="en-US" dirty="0">
              <a:solidFill>
                <a:schemeClr val="bg1"/>
              </a:solidFill>
              <a:latin typeface="Cambria"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rand.png"/>
          <p:cNvPicPr>
            <a:picLocks noChangeAspect="1"/>
          </p:cNvPicPr>
          <p:nvPr/>
        </p:nvPicPr>
        <p:blipFill>
          <a:blip r:embed="rId2" cstate="print"/>
          <a:stretch>
            <a:fillRect/>
          </a:stretch>
        </p:blipFill>
        <p:spPr>
          <a:xfrm>
            <a:off x="1066800" y="38100"/>
            <a:ext cx="6858000" cy="1962578"/>
          </a:xfrm>
          <a:prstGeom prst="rect">
            <a:avLst/>
          </a:prstGeom>
        </p:spPr>
      </p:pic>
      <p:pic>
        <p:nvPicPr>
          <p:cNvPr id="4" name="Picture 3" descr="cashier.png"/>
          <p:cNvPicPr>
            <a:picLocks noChangeAspect="1"/>
          </p:cNvPicPr>
          <p:nvPr/>
        </p:nvPicPr>
        <p:blipFill>
          <a:blip r:embed="rId3" cstate="print"/>
          <a:stretch>
            <a:fillRect/>
          </a:stretch>
        </p:blipFill>
        <p:spPr>
          <a:xfrm>
            <a:off x="6019800" y="2247900"/>
            <a:ext cx="2961588" cy="1981200"/>
          </a:xfrm>
          <a:prstGeom prst="rect">
            <a:avLst/>
          </a:prstGeom>
        </p:spPr>
      </p:pic>
      <p:pic>
        <p:nvPicPr>
          <p:cNvPr id="5" name="Picture 4" descr="cust.png"/>
          <p:cNvPicPr>
            <a:picLocks noChangeAspect="1"/>
          </p:cNvPicPr>
          <p:nvPr/>
        </p:nvPicPr>
        <p:blipFill>
          <a:blip r:embed="rId4" cstate="print"/>
          <a:stretch>
            <a:fillRect/>
          </a:stretch>
        </p:blipFill>
        <p:spPr>
          <a:xfrm>
            <a:off x="76200" y="2095500"/>
            <a:ext cx="5798724" cy="1752600"/>
          </a:xfrm>
          <a:prstGeom prst="rect">
            <a:avLst/>
          </a:prstGeom>
        </p:spPr>
      </p:pic>
      <p:pic>
        <p:nvPicPr>
          <p:cNvPr id="6" name="Picture 5" descr="order.png"/>
          <p:cNvPicPr>
            <a:picLocks noChangeAspect="1"/>
          </p:cNvPicPr>
          <p:nvPr/>
        </p:nvPicPr>
        <p:blipFill>
          <a:blip r:embed="rId5" cstate="print"/>
          <a:stretch>
            <a:fillRect/>
          </a:stretch>
        </p:blipFill>
        <p:spPr>
          <a:xfrm>
            <a:off x="76200" y="3848100"/>
            <a:ext cx="5181600" cy="1746606"/>
          </a:xfrm>
          <a:prstGeom prst="rect">
            <a:avLst/>
          </a:prstGeom>
        </p:spPr>
      </p:pic>
      <p:pic>
        <p:nvPicPr>
          <p:cNvPr id="8" name="Picture 7" descr="tv.png"/>
          <p:cNvPicPr>
            <a:picLocks noChangeAspect="1"/>
          </p:cNvPicPr>
          <p:nvPr/>
        </p:nvPicPr>
        <p:blipFill>
          <a:blip r:embed="rId6" cstate="print"/>
          <a:stretch>
            <a:fillRect/>
          </a:stretch>
        </p:blipFill>
        <p:spPr>
          <a:xfrm>
            <a:off x="5410200" y="4533900"/>
            <a:ext cx="3429000" cy="772467"/>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495300"/>
            <a:ext cx="8229600" cy="952500"/>
          </a:xfrm>
        </p:spPr>
        <p:txBody>
          <a:bodyPr>
            <a:normAutofit fontScale="90000"/>
          </a:bodyPr>
          <a:lstStyle/>
          <a:p>
            <a:r>
              <a:rPr lang="en-US" dirty="0" smtClean="0">
                <a:solidFill>
                  <a:schemeClr val="accent1"/>
                </a:solidFill>
              </a:rPr>
              <a:t>Actual </a:t>
            </a:r>
            <a:br>
              <a:rPr lang="en-US" dirty="0" smtClean="0">
                <a:solidFill>
                  <a:schemeClr val="accent1"/>
                </a:solidFill>
              </a:rPr>
            </a:br>
            <a:r>
              <a:rPr lang="en-US" dirty="0" smtClean="0">
                <a:solidFill>
                  <a:schemeClr val="accent1"/>
                </a:solidFill>
              </a:rPr>
              <a:t>Database</a:t>
            </a:r>
            <a:endParaRPr lang="en-US" dirty="0">
              <a:solidFill>
                <a:schemeClr val="accent1"/>
              </a:solidFill>
            </a:endParaRPr>
          </a:p>
        </p:txBody>
      </p:sp>
      <p:pic>
        <p:nvPicPr>
          <p:cNvPr id="4" name="Picture 3" descr="12380670_10201203293241341_1897941183_o.jpg"/>
          <p:cNvPicPr>
            <a:picLocks noChangeAspect="1"/>
          </p:cNvPicPr>
          <p:nvPr/>
        </p:nvPicPr>
        <p:blipFill>
          <a:blip r:embed="rId2" cstate="print"/>
          <a:stretch>
            <a:fillRect/>
          </a:stretch>
        </p:blipFill>
        <p:spPr>
          <a:xfrm>
            <a:off x="228600" y="266700"/>
            <a:ext cx="5852872" cy="5249609"/>
          </a:xfrm>
          <a:prstGeom prst="roundRect">
            <a:avLst>
              <a:gd name="adj" fmla="val 220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descr="notepad-icon.png"/>
          <p:cNvPicPr>
            <a:picLocks noChangeAspect="1"/>
          </p:cNvPicPr>
          <p:nvPr/>
        </p:nvPicPr>
        <p:blipFill>
          <a:blip r:embed="rId3" cstate="print"/>
          <a:stretch>
            <a:fillRect/>
          </a:stretch>
        </p:blipFill>
        <p:spPr>
          <a:xfrm>
            <a:off x="6477000" y="2400300"/>
            <a:ext cx="2171700" cy="21717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6000" y="114300"/>
            <a:ext cx="4114800" cy="952500"/>
          </a:xfrm>
        </p:spPr>
        <p:txBody>
          <a:bodyPr/>
          <a:lstStyle/>
          <a:p>
            <a:r>
              <a:rPr lang="en-US" dirty="0" smtClean="0">
                <a:solidFill>
                  <a:schemeClr val="accent1"/>
                </a:solidFill>
                <a:latin typeface="Chintzy CPU BRK" pitchFamily="2" charset="0"/>
              </a:rPr>
              <a:t>Queries</a:t>
            </a:r>
            <a:endParaRPr lang="en-US" dirty="0">
              <a:solidFill>
                <a:schemeClr val="accent1"/>
              </a:solidFill>
              <a:latin typeface="Chintzy CPU BRK" pitchFamily="2" charset="0"/>
            </a:endParaRPr>
          </a:p>
        </p:txBody>
      </p:sp>
      <p:sp>
        <p:nvSpPr>
          <p:cNvPr id="7" name="Content Placeholder 6"/>
          <p:cNvSpPr>
            <a:spLocks noGrp="1"/>
          </p:cNvSpPr>
          <p:nvPr>
            <p:ph sz="half" idx="1"/>
          </p:nvPr>
        </p:nvSpPr>
        <p:spPr>
          <a:xfrm>
            <a:off x="381000" y="1181100"/>
            <a:ext cx="4038600" cy="3924036"/>
          </a:xfrm>
        </p:spPr>
        <p:txBody>
          <a:bodyPr>
            <a:normAutofit fontScale="77500" lnSpcReduction="20000"/>
          </a:bodyPr>
          <a:lstStyle/>
          <a:p>
            <a:pPr fontAlgn="base">
              <a:spcBef>
                <a:spcPct val="0"/>
              </a:spcBef>
              <a:spcAft>
                <a:spcPct val="0"/>
              </a:spcAft>
              <a:buNone/>
            </a:pPr>
            <a:r>
              <a:rPr lang="en-US" b="1" dirty="0" smtClean="0">
                <a:solidFill>
                  <a:schemeClr val="accent1"/>
                </a:solidFill>
                <a:latin typeface="Cambria" pitchFamily="18" charset="0"/>
                <a:ea typeface="Calibri" pitchFamily="34" charset="0"/>
                <a:cs typeface="Times New Roman" pitchFamily="18" charset="0"/>
              </a:rPr>
              <a:t>Query 1: Displays the</a:t>
            </a:r>
          </a:p>
          <a:p>
            <a:pPr fontAlgn="base">
              <a:spcBef>
                <a:spcPct val="0"/>
              </a:spcBef>
              <a:spcAft>
                <a:spcPct val="0"/>
              </a:spcAft>
              <a:buNone/>
            </a:pPr>
            <a:r>
              <a:rPr lang="en-US" b="1" dirty="0" smtClean="0">
                <a:solidFill>
                  <a:schemeClr val="accent1"/>
                </a:solidFill>
                <a:latin typeface="Cambria" pitchFamily="18" charset="0"/>
                <a:ea typeface="Calibri" pitchFamily="34" charset="0"/>
                <a:cs typeface="Times New Roman" pitchFamily="18" charset="0"/>
              </a:rPr>
              <a:t>employees who worked </a:t>
            </a:r>
          </a:p>
          <a:p>
            <a:pPr fontAlgn="base">
              <a:spcBef>
                <a:spcPct val="0"/>
              </a:spcBef>
              <a:spcAft>
                <a:spcPct val="0"/>
              </a:spcAft>
              <a:buNone/>
            </a:pPr>
            <a:r>
              <a:rPr lang="en-US" b="1" dirty="0" smtClean="0">
                <a:solidFill>
                  <a:schemeClr val="accent1"/>
                </a:solidFill>
                <a:latin typeface="Cambria" pitchFamily="18" charset="0"/>
                <a:ea typeface="Calibri" pitchFamily="34" charset="0"/>
                <a:cs typeface="Times New Roman" pitchFamily="18" charset="0"/>
              </a:rPr>
              <a:t>for more than a year. </a:t>
            </a:r>
            <a:endParaRPr lang="en-US" dirty="0" smtClean="0">
              <a:latin typeface="Cambria" pitchFamily="18" charset="0"/>
              <a:cs typeface="Arial" pitchFamily="34" charset="0"/>
            </a:endParaRPr>
          </a:p>
          <a:p>
            <a:pPr marL="0" indent="0" fontAlgn="base">
              <a:spcBef>
                <a:spcPct val="0"/>
              </a:spcBef>
              <a:spcAft>
                <a:spcPct val="0"/>
              </a:spcAft>
              <a:buNone/>
            </a:pPr>
            <a:r>
              <a:rPr lang="en-US" sz="2200" dirty="0" smtClean="0">
                <a:latin typeface="Cambria" pitchFamily="18" charset="0"/>
                <a:ea typeface="Calibri" pitchFamily="34" charset="0"/>
                <a:cs typeface="Times New Roman" pitchFamily="18" charset="0"/>
              </a:rPr>
              <a:t>   </a:t>
            </a:r>
            <a:r>
              <a:rPr lang="en-US" sz="1800" dirty="0" smtClean="0">
                <a:latin typeface="Cambria" pitchFamily="18" charset="0"/>
                <a:ea typeface="Calibri" pitchFamily="34" charset="0"/>
                <a:cs typeface="Times New Roman" pitchFamily="18" charset="0"/>
              </a:rPr>
              <a:t> SELECT </a:t>
            </a:r>
          </a:p>
          <a:p>
            <a:pPr marL="0" indent="0" fontAlgn="base">
              <a:spcBef>
                <a:spcPct val="0"/>
              </a:spcBef>
              <a:spcAft>
                <a:spcPct val="0"/>
              </a:spcAft>
              <a:buNone/>
            </a:pPr>
            <a:r>
              <a:rPr lang="en-US" sz="1800" dirty="0" smtClean="0">
                <a:latin typeface="Cambria" pitchFamily="18" charset="0"/>
                <a:ea typeface="Calibri" pitchFamily="34" charset="0"/>
                <a:cs typeface="Times New Roman" pitchFamily="18" charset="0"/>
              </a:rPr>
              <a:t>CONCAT(`</a:t>
            </a:r>
            <a:r>
              <a:rPr lang="en-US" sz="1800" dirty="0" err="1" smtClean="0">
                <a:latin typeface="Cambria" pitchFamily="18" charset="0"/>
                <a:ea typeface="Calibri" pitchFamily="34" charset="0"/>
                <a:cs typeface="Times New Roman" pitchFamily="18" charset="0"/>
              </a:rPr>
              <a:t>first_name</a:t>
            </a:r>
            <a:r>
              <a:rPr lang="en-US" sz="1800" dirty="0" smtClean="0">
                <a:latin typeface="Cambria" pitchFamily="18" charset="0"/>
                <a:ea typeface="Calibri" pitchFamily="34" charset="0"/>
                <a:cs typeface="Times New Roman" pitchFamily="18" charset="0"/>
              </a:rPr>
              <a:t>`,' ',`</a:t>
            </a:r>
            <a:r>
              <a:rPr lang="en-US" sz="1800" dirty="0" err="1" smtClean="0">
                <a:latin typeface="Cambria" pitchFamily="18" charset="0"/>
                <a:ea typeface="Calibri" pitchFamily="34" charset="0"/>
                <a:cs typeface="Times New Roman" pitchFamily="18" charset="0"/>
              </a:rPr>
              <a:t>last_name</a:t>
            </a:r>
            <a:r>
              <a:rPr lang="en-US" sz="1800" dirty="0" smtClean="0">
                <a:latin typeface="Cambria" pitchFamily="18" charset="0"/>
                <a:ea typeface="Calibri" pitchFamily="34" charset="0"/>
                <a:cs typeface="Times New Roman" pitchFamily="18" charset="0"/>
              </a:rPr>
              <a:t>`) As Name,</a:t>
            </a:r>
          </a:p>
          <a:p>
            <a:pPr marL="0" indent="0" fontAlgn="base">
              <a:spcBef>
                <a:spcPct val="0"/>
              </a:spcBef>
              <a:spcAft>
                <a:spcPct val="0"/>
              </a:spcAft>
              <a:buNone/>
            </a:pPr>
            <a:r>
              <a:rPr lang="en-US" sz="1800" dirty="0" smtClean="0">
                <a:latin typeface="Cambria" pitchFamily="18" charset="0"/>
                <a:ea typeface="Calibri" pitchFamily="34" charset="0"/>
                <a:cs typeface="Times New Roman" pitchFamily="18" charset="0"/>
              </a:rPr>
              <a:t>(DATEDIFF (`</a:t>
            </a:r>
            <a:r>
              <a:rPr lang="en-US" sz="1800" dirty="0" err="1" smtClean="0">
                <a:latin typeface="Cambria" pitchFamily="18" charset="0"/>
                <a:ea typeface="Calibri" pitchFamily="34" charset="0"/>
                <a:cs typeface="Times New Roman" pitchFamily="18" charset="0"/>
              </a:rPr>
              <a:t>worked_till`,`worked_from</a:t>
            </a:r>
            <a:r>
              <a:rPr lang="en-US" sz="1800" dirty="0" smtClean="0">
                <a:latin typeface="Cambria" pitchFamily="18" charset="0"/>
                <a:ea typeface="Calibri" pitchFamily="34" charset="0"/>
                <a:cs typeface="Times New Roman" pitchFamily="18" charset="0"/>
              </a:rPr>
              <a:t>`)) As </a:t>
            </a:r>
            <a:r>
              <a:rPr lang="en-US" sz="1800" dirty="0" err="1" smtClean="0">
                <a:latin typeface="Cambria" pitchFamily="18" charset="0"/>
                <a:ea typeface="Calibri" pitchFamily="34" charset="0"/>
                <a:cs typeface="Times New Roman" pitchFamily="18" charset="0"/>
              </a:rPr>
              <a:t>DaysWorked</a:t>
            </a:r>
            <a:endParaRPr lang="en-US" sz="1800" dirty="0" smtClean="0">
              <a:latin typeface="Cambria" pitchFamily="18" charset="0"/>
              <a:cs typeface="Arial" pitchFamily="34" charset="0"/>
            </a:endParaRPr>
          </a:p>
          <a:p>
            <a:pPr marL="0" indent="0" eaLnBrk="0" fontAlgn="base" hangingPunct="0">
              <a:spcBef>
                <a:spcPct val="0"/>
              </a:spcBef>
              <a:spcAft>
                <a:spcPct val="0"/>
              </a:spcAft>
              <a:buNone/>
            </a:pPr>
            <a:r>
              <a:rPr lang="en-US" sz="1800" dirty="0" smtClean="0">
                <a:latin typeface="Cambria" pitchFamily="18" charset="0"/>
                <a:ea typeface="Calibri" pitchFamily="34" charset="0"/>
                <a:cs typeface="Times New Roman" pitchFamily="18" charset="0"/>
              </a:rPr>
              <a:t>     FROM </a:t>
            </a:r>
          </a:p>
          <a:p>
            <a:pPr marL="0" indent="0" eaLnBrk="0" fontAlgn="base" hangingPunct="0">
              <a:spcBef>
                <a:spcPct val="0"/>
              </a:spcBef>
              <a:spcAft>
                <a:spcPct val="0"/>
              </a:spcAft>
              <a:buNone/>
            </a:pPr>
            <a:r>
              <a:rPr lang="en-US" sz="1800" dirty="0" smtClean="0">
                <a:latin typeface="Cambria" pitchFamily="18" charset="0"/>
                <a:ea typeface="Calibri" pitchFamily="34" charset="0"/>
                <a:cs typeface="Times New Roman" pitchFamily="18" charset="0"/>
              </a:rPr>
              <a:t>Employee </a:t>
            </a:r>
            <a:endParaRPr lang="en-US" sz="1800" dirty="0" smtClean="0">
              <a:latin typeface="Cambria" pitchFamily="18" charset="0"/>
              <a:cs typeface="Arial" pitchFamily="34" charset="0"/>
            </a:endParaRPr>
          </a:p>
          <a:p>
            <a:pPr marL="0" indent="0" eaLnBrk="0" fontAlgn="base" hangingPunct="0">
              <a:spcBef>
                <a:spcPct val="0"/>
              </a:spcBef>
              <a:spcAft>
                <a:spcPct val="0"/>
              </a:spcAft>
              <a:buNone/>
            </a:pPr>
            <a:r>
              <a:rPr lang="en-US" sz="1800" dirty="0" smtClean="0">
                <a:latin typeface="Cambria" pitchFamily="18" charset="0"/>
                <a:ea typeface="Calibri" pitchFamily="34" charset="0"/>
                <a:cs typeface="Times New Roman" pitchFamily="18" charset="0"/>
              </a:rPr>
              <a:t>     WHERE </a:t>
            </a:r>
          </a:p>
          <a:p>
            <a:pPr marL="0" indent="0" eaLnBrk="0" fontAlgn="base" hangingPunct="0">
              <a:spcBef>
                <a:spcPct val="0"/>
              </a:spcBef>
              <a:spcAft>
                <a:spcPct val="0"/>
              </a:spcAft>
              <a:buNone/>
            </a:pPr>
            <a:r>
              <a:rPr lang="en-US" sz="1800" dirty="0" smtClean="0">
                <a:latin typeface="Cambria" pitchFamily="18" charset="0"/>
                <a:ea typeface="Calibri" pitchFamily="34" charset="0"/>
                <a:cs typeface="Times New Roman" pitchFamily="18" charset="0"/>
              </a:rPr>
              <a:t>(</a:t>
            </a:r>
            <a:r>
              <a:rPr lang="bg-BG" sz="1800" dirty="0" smtClean="0">
                <a:latin typeface="Cambria" pitchFamily="18" charset="0"/>
                <a:ea typeface="Calibri" pitchFamily="34" charset="0"/>
                <a:cs typeface="Times New Roman" pitchFamily="18" charset="0"/>
              </a:rPr>
              <a:t>DATEDIFF</a:t>
            </a:r>
            <a:r>
              <a:rPr lang="en-US" sz="1800" dirty="0" smtClean="0">
                <a:latin typeface="Cambria" pitchFamily="18" charset="0"/>
                <a:ea typeface="Calibri" pitchFamily="34" charset="0"/>
                <a:cs typeface="Times New Roman" pitchFamily="18" charset="0"/>
              </a:rPr>
              <a:t> (`worked_till`,`</a:t>
            </a:r>
            <a:r>
              <a:rPr lang="en-US" sz="1800" dirty="0" err="1" smtClean="0">
                <a:latin typeface="Cambria" pitchFamily="18" charset="0"/>
                <a:ea typeface="Calibri" pitchFamily="34" charset="0"/>
                <a:cs typeface="Times New Roman" pitchFamily="18" charset="0"/>
              </a:rPr>
              <a:t>worked_from</a:t>
            </a:r>
            <a:r>
              <a:rPr lang="en-US" sz="1800" dirty="0" smtClean="0">
                <a:latin typeface="Cambria" pitchFamily="18" charset="0"/>
                <a:ea typeface="Calibri" pitchFamily="34" charset="0"/>
                <a:cs typeface="Times New Roman" pitchFamily="18" charset="0"/>
              </a:rPr>
              <a:t>`)) &gt; </a:t>
            </a:r>
            <a:r>
              <a:rPr lang="en-US" sz="1800" dirty="0" smtClean="0">
                <a:latin typeface="Cambria" pitchFamily="18" charset="0"/>
                <a:ea typeface="Calibri" pitchFamily="34" charset="0"/>
                <a:cs typeface="Times New Roman" pitchFamily="18" charset="0"/>
              </a:rPr>
              <a:t>365</a:t>
            </a:r>
            <a:endParaRPr lang="en-US" sz="1800" dirty="0" smtClean="0">
              <a:latin typeface="Cambria" pitchFamily="18" charset="0"/>
              <a:cs typeface="Arial" pitchFamily="34" charset="0"/>
            </a:endParaRPr>
          </a:p>
        </p:txBody>
      </p:sp>
      <p:sp>
        <p:nvSpPr>
          <p:cNvPr id="8" name="Content Placeholder 7"/>
          <p:cNvSpPr>
            <a:spLocks noGrp="1"/>
          </p:cNvSpPr>
          <p:nvPr>
            <p:ph sz="half" idx="2"/>
          </p:nvPr>
        </p:nvSpPr>
        <p:spPr>
          <a:xfrm>
            <a:off x="4648200" y="1181100"/>
            <a:ext cx="4038600" cy="2514600"/>
          </a:xfrm>
        </p:spPr>
        <p:txBody>
          <a:bodyPr>
            <a:normAutofit fontScale="77500" lnSpcReduction="20000"/>
          </a:bodyPr>
          <a:lstStyle/>
          <a:p>
            <a:pPr>
              <a:buNone/>
            </a:pPr>
            <a:r>
              <a:rPr lang="en-US" b="1" dirty="0" smtClean="0">
                <a:solidFill>
                  <a:schemeClr val="accent1"/>
                </a:solidFill>
                <a:latin typeface="Cambria" pitchFamily="18" charset="0"/>
              </a:rPr>
              <a:t>Query 2: Displays employees and </a:t>
            </a:r>
          </a:p>
          <a:p>
            <a:pPr>
              <a:buNone/>
            </a:pPr>
            <a:r>
              <a:rPr lang="en-US" b="1" dirty="0" smtClean="0">
                <a:solidFill>
                  <a:schemeClr val="accent1"/>
                </a:solidFill>
                <a:latin typeface="Cambria" pitchFamily="18" charset="0"/>
              </a:rPr>
              <a:t>respectively their wage. </a:t>
            </a:r>
            <a:endParaRPr lang="en-US" dirty="0" smtClean="0">
              <a:latin typeface="Cambria" pitchFamily="18" charset="0"/>
            </a:endParaRPr>
          </a:p>
          <a:p>
            <a:pPr>
              <a:buNone/>
            </a:pPr>
            <a:r>
              <a:rPr lang="bg-BG" sz="1800" dirty="0" smtClean="0">
                <a:latin typeface="Cambria" pitchFamily="18" charset="0"/>
              </a:rPr>
              <a:t>SELECT </a:t>
            </a:r>
            <a:endParaRPr lang="en-US" sz="1800" dirty="0" smtClean="0">
              <a:latin typeface="Cambria" pitchFamily="18" charset="0"/>
            </a:endParaRPr>
          </a:p>
          <a:p>
            <a:pPr>
              <a:buNone/>
            </a:pPr>
            <a:r>
              <a:rPr lang="bg-BG" sz="1800" dirty="0" smtClean="0">
                <a:latin typeface="Cambria" pitchFamily="18" charset="0"/>
              </a:rPr>
              <a:t>CONCAT(`</a:t>
            </a:r>
            <a:r>
              <a:rPr lang="bg-BG" sz="1800" dirty="0" err="1" smtClean="0">
                <a:latin typeface="Cambria" pitchFamily="18" charset="0"/>
              </a:rPr>
              <a:t>first_name`</a:t>
            </a:r>
            <a:r>
              <a:rPr lang="bg-BG" sz="1800" dirty="0" smtClean="0">
                <a:latin typeface="Cambria" pitchFamily="18" charset="0"/>
              </a:rPr>
              <a:t>,' ',`</a:t>
            </a:r>
            <a:r>
              <a:rPr lang="bg-BG" sz="1800" dirty="0" err="1" smtClean="0">
                <a:latin typeface="Cambria" pitchFamily="18" charset="0"/>
              </a:rPr>
              <a:t>last_name`</a:t>
            </a:r>
            <a:r>
              <a:rPr lang="bg-BG" sz="1800" dirty="0" smtClean="0">
                <a:latin typeface="Cambria" pitchFamily="18" charset="0"/>
              </a:rPr>
              <a:t>) </a:t>
            </a:r>
            <a:r>
              <a:rPr lang="bg-BG" sz="1800" dirty="0" err="1" smtClean="0">
                <a:latin typeface="Cambria" pitchFamily="18" charset="0"/>
              </a:rPr>
              <a:t>as</a:t>
            </a:r>
            <a:r>
              <a:rPr lang="bg-BG" sz="1800" dirty="0" smtClean="0">
                <a:latin typeface="Cambria" pitchFamily="18" charset="0"/>
              </a:rPr>
              <a:t> </a:t>
            </a:r>
            <a:r>
              <a:rPr lang="bg-BG" sz="1800" dirty="0" err="1" smtClean="0">
                <a:latin typeface="Cambria" pitchFamily="18" charset="0"/>
              </a:rPr>
              <a:t>Name</a:t>
            </a:r>
            <a:r>
              <a:rPr lang="bg-BG" sz="1800" dirty="0" smtClean="0">
                <a:latin typeface="Cambria" pitchFamily="18" charset="0"/>
              </a:rPr>
              <a:t>, </a:t>
            </a:r>
            <a:r>
              <a:rPr lang="bg-BG" sz="1800" dirty="0" err="1" smtClean="0">
                <a:latin typeface="Cambria" pitchFamily="18" charset="0"/>
              </a:rPr>
              <a:t>Employee</a:t>
            </a:r>
            <a:r>
              <a:rPr lang="bg-BG" sz="1800" dirty="0" smtClean="0">
                <a:latin typeface="Cambria" pitchFamily="18" charset="0"/>
              </a:rPr>
              <a:t>.</a:t>
            </a:r>
            <a:r>
              <a:rPr lang="bg-BG" sz="1800" dirty="0" err="1" smtClean="0">
                <a:latin typeface="Cambria" pitchFamily="18" charset="0"/>
              </a:rPr>
              <a:t>e_id</a:t>
            </a:r>
            <a:r>
              <a:rPr lang="bg-BG" sz="1800" dirty="0" smtClean="0">
                <a:latin typeface="Cambria" pitchFamily="18" charset="0"/>
              </a:rPr>
              <a:t> </a:t>
            </a:r>
            <a:r>
              <a:rPr lang="bg-BG" sz="1800" dirty="0" err="1" smtClean="0">
                <a:latin typeface="Cambria" pitchFamily="18" charset="0"/>
              </a:rPr>
              <a:t>as</a:t>
            </a:r>
            <a:r>
              <a:rPr lang="bg-BG" sz="1800" dirty="0" smtClean="0">
                <a:latin typeface="Cambria" pitchFamily="18" charset="0"/>
              </a:rPr>
              <a:t> ID , </a:t>
            </a:r>
            <a:r>
              <a:rPr lang="bg-BG" sz="1800" dirty="0" err="1" smtClean="0">
                <a:latin typeface="Cambria" pitchFamily="18" charset="0"/>
              </a:rPr>
              <a:t>payroll</a:t>
            </a:r>
            <a:r>
              <a:rPr lang="bg-BG" sz="1800" dirty="0" smtClean="0">
                <a:latin typeface="Cambria" pitchFamily="18" charset="0"/>
              </a:rPr>
              <a:t>.</a:t>
            </a:r>
            <a:r>
              <a:rPr lang="bg-BG" sz="1800" dirty="0" err="1" smtClean="0">
                <a:latin typeface="Cambria" pitchFamily="18" charset="0"/>
              </a:rPr>
              <a:t>net_pay</a:t>
            </a:r>
            <a:r>
              <a:rPr lang="bg-BG" sz="1800" dirty="0" smtClean="0">
                <a:latin typeface="Cambria" pitchFamily="18" charset="0"/>
              </a:rPr>
              <a:t> </a:t>
            </a:r>
            <a:r>
              <a:rPr lang="bg-BG" sz="1800" dirty="0" err="1" smtClean="0">
                <a:latin typeface="Cambria" pitchFamily="18" charset="0"/>
              </a:rPr>
              <a:t>as</a:t>
            </a:r>
            <a:r>
              <a:rPr lang="bg-BG" sz="1800" dirty="0" smtClean="0">
                <a:latin typeface="Cambria" pitchFamily="18" charset="0"/>
              </a:rPr>
              <a:t> </a:t>
            </a:r>
            <a:r>
              <a:rPr lang="bg-BG" sz="1800" dirty="0" err="1" smtClean="0">
                <a:latin typeface="Cambria" pitchFamily="18" charset="0"/>
              </a:rPr>
              <a:t>Wage</a:t>
            </a:r>
            <a:endParaRPr lang="en-US" sz="1800" dirty="0" smtClean="0">
              <a:latin typeface="Cambria" pitchFamily="18" charset="0"/>
            </a:endParaRPr>
          </a:p>
          <a:p>
            <a:pPr>
              <a:buNone/>
            </a:pPr>
            <a:r>
              <a:rPr lang="en-US" sz="1800" dirty="0" smtClean="0">
                <a:latin typeface="Cambria" pitchFamily="18" charset="0"/>
              </a:rPr>
              <a:t>      </a:t>
            </a:r>
            <a:r>
              <a:rPr lang="bg-BG" sz="1800" dirty="0" smtClean="0">
                <a:latin typeface="Cambria" pitchFamily="18" charset="0"/>
              </a:rPr>
              <a:t>FROM </a:t>
            </a:r>
            <a:endParaRPr lang="en-US" sz="1800" dirty="0" smtClean="0">
              <a:latin typeface="Cambria" pitchFamily="18" charset="0"/>
            </a:endParaRPr>
          </a:p>
          <a:p>
            <a:pPr>
              <a:buNone/>
            </a:pPr>
            <a:r>
              <a:rPr lang="bg-BG" sz="1800" dirty="0" err="1" smtClean="0">
                <a:latin typeface="Cambria" pitchFamily="18" charset="0"/>
              </a:rPr>
              <a:t>Employee</a:t>
            </a:r>
            <a:r>
              <a:rPr lang="bg-BG" sz="1800" dirty="0" smtClean="0">
                <a:latin typeface="Cambria" pitchFamily="18" charset="0"/>
              </a:rPr>
              <a:t> </a:t>
            </a:r>
            <a:endParaRPr lang="en-US" sz="1800" dirty="0" smtClean="0">
              <a:latin typeface="Cambria" pitchFamily="18" charset="0"/>
            </a:endParaRPr>
          </a:p>
          <a:p>
            <a:pPr>
              <a:buNone/>
            </a:pPr>
            <a:r>
              <a:rPr lang="en-US" sz="1800" dirty="0" smtClean="0">
                <a:latin typeface="Cambria" pitchFamily="18" charset="0"/>
              </a:rPr>
              <a:t>             </a:t>
            </a:r>
            <a:r>
              <a:rPr lang="bg-BG" sz="1800" dirty="0" smtClean="0">
                <a:latin typeface="Cambria" pitchFamily="18" charset="0"/>
              </a:rPr>
              <a:t>INNER JOIN </a:t>
            </a:r>
            <a:r>
              <a:rPr lang="bg-BG" sz="1800" dirty="0" err="1" smtClean="0">
                <a:latin typeface="Cambria" pitchFamily="18" charset="0"/>
              </a:rPr>
              <a:t>Payroll</a:t>
            </a:r>
            <a:r>
              <a:rPr lang="bg-BG" sz="1800" dirty="0" smtClean="0">
                <a:latin typeface="Cambria" pitchFamily="18" charset="0"/>
              </a:rPr>
              <a:t> </a:t>
            </a:r>
            <a:endParaRPr lang="en-US" sz="1800" dirty="0" smtClean="0">
              <a:latin typeface="Cambria" pitchFamily="18" charset="0"/>
            </a:endParaRPr>
          </a:p>
          <a:p>
            <a:pPr>
              <a:buNone/>
            </a:pPr>
            <a:r>
              <a:rPr lang="en-US" sz="1800" dirty="0" smtClean="0">
                <a:latin typeface="Cambria" pitchFamily="18" charset="0"/>
              </a:rPr>
              <a:t>   </a:t>
            </a:r>
            <a:r>
              <a:rPr lang="bg-BG" sz="1800" dirty="0" smtClean="0">
                <a:latin typeface="Cambria" pitchFamily="18" charset="0"/>
              </a:rPr>
              <a:t>ON </a:t>
            </a:r>
            <a:r>
              <a:rPr lang="bg-BG" sz="1800" dirty="0" err="1" smtClean="0">
                <a:latin typeface="Cambria" pitchFamily="18" charset="0"/>
              </a:rPr>
              <a:t>Employee</a:t>
            </a:r>
            <a:r>
              <a:rPr lang="bg-BG" sz="1800" dirty="0" smtClean="0">
                <a:latin typeface="Cambria" pitchFamily="18" charset="0"/>
              </a:rPr>
              <a:t>.</a:t>
            </a:r>
            <a:r>
              <a:rPr lang="bg-BG" sz="1800" dirty="0" err="1" smtClean="0">
                <a:latin typeface="Cambria" pitchFamily="18" charset="0"/>
              </a:rPr>
              <a:t>e_id</a:t>
            </a:r>
            <a:r>
              <a:rPr lang="bg-BG" sz="1800" dirty="0" smtClean="0">
                <a:latin typeface="Cambria" pitchFamily="18" charset="0"/>
              </a:rPr>
              <a:t> = </a:t>
            </a:r>
            <a:r>
              <a:rPr lang="bg-BG" sz="1800" dirty="0" err="1" smtClean="0">
                <a:latin typeface="Cambria" pitchFamily="18" charset="0"/>
              </a:rPr>
              <a:t>payroll</a:t>
            </a:r>
            <a:r>
              <a:rPr lang="bg-BG" sz="1800" dirty="0" smtClean="0">
                <a:latin typeface="Cambria" pitchFamily="18" charset="0"/>
              </a:rPr>
              <a:t>.</a:t>
            </a:r>
            <a:r>
              <a:rPr lang="bg-BG" sz="1800" dirty="0" err="1" smtClean="0">
                <a:latin typeface="Cambria" pitchFamily="18" charset="0"/>
              </a:rPr>
              <a:t>Employee_e_id</a:t>
            </a:r>
            <a:endParaRPr lang="en-US" sz="1800" dirty="0" smtClean="0">
              <a:latin typeface="Cambria" pitchFamily="18" charset="0"/>
            </a:endParaRPr>
          </a:p>
          <a:p>
            <a:pPr>
              <a:buNone/>
            </a:pPr>
            <a:endParaRPr lang="en-US" sz="1800" dirty="0"/>
          </a:p>
        </p:txBody>
      </p:sp>
      <p:cxnSp>
        <p:nvCxnSpPr>
          <p:cNvPr id="9" name="Straight Connector 8"/>
          <p:cNvCxnSpPr/>
          <p:nvPr/>
        </p:nvCxnSpPr>
        <p:spPr>
          <a:xfrm>
            <a:off x="4419600" y="1485900"/>
            <a:ext cx="0" cy="388620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stretch>
            <a:fillRect/>
          </a:stretch>
        </p:blipFill>
        <p:spPr>
          <a:xfrm>
            <a:off x="1280542" y="3619500"/>
            <a:ext cx="1628775" cy="1388105"/>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4271" y="3695700"/>
            <a:ext cx="1339901" cy="183276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190500"/>
            <a:ext cx="8229600" cy="952500"/>
          </a:xfrm>
        </p:spPr>
        <p:txBody>
          <a:bodyPr/>
          <a:lstStyle/>
          <a:p>
            <a:r>
              <a:rPr lang="en-US" dirty="0" smtClean="0">
                <a:solidFill>
                  <a:schemeClr val="accent1"/>
                </a:solidFill>
                <a:latin typeface="Chintzy CPU BRK" pitchFamily="2" charset="0"/>
              </a:rPr>
              <a:t>Queries</a:t>
            </a:r>
            <a:endParaRPr lang="en-US" dirty="0">
              <a:solidFill>
                <a:schemeClr val="accent1"/>
              </a:solidFill>
              <a:latin typeface="Chintzy CPU BRK" pitchFamily="2" charset="0"/>
            </a:endParaRPr>
          </a:p>
        </p:txBody>
      </p:sp>
      <p:sp>
        <p:nvSpPr>
          <p:cNvPr id="4" name="Content Placeholder 3"/>
          <p:cNvSpPr>
            <a:spLocks noGrp="1"/>
          </p:cNvSpPr>
          <p:nvPr>
            <p:ph sz="half" idx="1"/>
          </p:nvPr>
        </p:nvSpPr>
        <p:spPr>
          <a:xfrm>
            <a:off x="457200" y="1333500"/>
            <a:ext cx="4038600" cy="3352800"/>
          </a:xfrm>
        </p:spPr>
        <p:txBody>
          <a:bodyPr>
            <a:normAutofit fontScale="40000" lnSpcReduction="20000"/>
          </a:bodyPr>
          <a:lstStyle/>
          <a:p>
            <a:pPr>
              <a:buNone/>
            </a:pPr>
            <a:r>
              <a:rPr lang="en-US" sz="2900" b="1" dirty="0" smtClean="0">
                <a:solidFill>
                  <a:schemeClr val="accent1"/>
                </a:solidFill>
                <a:latin typeface="Cambria" pitchFamily="18" charset="0"/>
              </a:rPr>
              <a:t>Query 3: Find Kitchen items stored in a </a:t>
            </a:r>
          </a:p>
          <a:p>
            <a:pPr>
              <a:buNone/>
            </a:pPr>
            <a:r>
              <a:rPr lang="en-US" sz="2900" b="1" dirty="0" smtClean="0">
                <a:solidFill>
                  <a:schemeClr val="accent1"/>
                </a:solidFill>
                <a:latin typeface="Cambria" pitchFamily="18" charset="0"/>
              </a:rPr>
              <a:t>warehouse that has more than 10 employees</a:t>
            </a:r>
          </a:p>
          <a:p>
            <a:pPr>
              <a:buNone/>
            </a:pPr>
            <a:r>
              <a:rPr lang="en-US" sz="2900" b="1" dirty="0" smtClean="0">
                <a:solidFill>
                  <a:schemeClr val="accent1"/>
                </a:solidFill>
                <a:latin typeface="Cambria" pitchFamily="18" charset="0"/>
              </a:rPr>
              <a:t> and that has a size of more than 70.</a:t>
            </a:r>
          </a:p>
          <a:p>
            <a:pPr>
              <a:buNone/>
            </a:pPr>
            <a:r>
              <a:rPr lang="en-US" sz="2900" dirty="0" smtClean="0">
                <a:latin typeface="Cambria" pitchFamily="18" charset="0"/>
              </a:rPr>
              <a:t> </a:t>
            </a:r>
          </a:p>
          <a:p>
            <a:pPr>
              <a:buNone/>
            </a:pPr>
            <a:r>
              <a:rPr lang="en-US" sz="2900" dirty="0" smtClean="0">
                <a:latin typeface="Cambria" pitchFamily="18" charset="0"/>
              </a:rPr>
              <a:t>SELECT  *</a:t>
            </a:r>
          </a:p>
          <a:p>
            <a:pPr>
              <a:buNone/>
            </a:pPr>
            <a:r>
              <a:rPr lang="en-US" sz="2900" dirty="0" smtClean="0">
                <a:latin typeface="Cambria" pitchFamily="18" charset="0"/>
              </a:rPr>
              <a:t>FROM Item</a:t>
            </a:r>
          </a:p>
          <a:p>
            <a:pPr>
              <a:buNone/>
            </a:pPr>
            <a:r>
              <a:rPr lang="en-US" sz="2900" dirty="0" smtClean="0">
                <a:latin typeface="Cambria" pitchFamily="18" charset="0"/>
              </a:rPr>
              <a:t>WHERE</a:t>
            </a:r>
          </a:p>
          <a:p>
            <a:pPr>
              <a:buNone/>
            </a:pPr>
            <a:r>
              <a:rPr lang="en-US" sz="2900" dirty="0" smtClean="0">
                <a:latin typeface="Cambria" pitchFamily="18" charset="0"/>
              </a:rPr>
              <a:t>    </a:t>
            </a:r>
            <a:r>
              <a:rPr lang="en-US" sz="2900" dirty="0" err="1" smtClean="0">
                <a:latin typeface="Cambria" pitchFamily="18" charset="0"/>
              </a:rPr>
              <a:t>i_id</a:t>
            </a:r>
            <a:r>
              <a:rPr lang="en-US" sz="2900" dirty="0" smtClean="0">
                <a:latin typeface="Cambria" pitchFamily="18" charset="0"/>
              </a:rPr>
              <a:t> IN (SELECT </a:t>
            </a:r>
          </a:p>
          <a:p>
            <a:pPr>
              <a:buNone/>
            </a:pPr>
            <a:r>
              <a:rPr lang="en-US" sz="2900" dirty="0" smtClean="0">
                <a:latin typeface="Cambria" pitchFamily="18" charset="0"/>
              </a:rPr>
              <a:t>            </a:t>
            </a:r>
            <a:r>
              <a:rPr lang="en-US" sz="2900" dirty="0" err="1" smtClean="0">
                <a:latin typeface="Cambria" pitchFamily="18" charset="0"/>
              </a:rPr>
              <a:t>i_id</a:t>
            </a:r>
            <a:endParaRPr lang="en-US" sz="2900" dirty="0" smtClean="0">
              <a:latin typeface="Cambria" pitchFamily="18" charset="0"/>
            </a:endParaRPr>
          </a:p>
          <a:p>
            <a:pPr>
              <a:buNone/>
            </a:pPr>
            <a:r>
              <a:rPr lang="en-US" sz="2900" dirty="0" smtClean="0">
                <a:latin typeface="Cambria" pitchFamily="18" charset="0"/>
              </a:rPr>
              <a:t>        FROM</a:t>
            </a:r>
          </a:p>
          <a:p>
            <a:pPr>
              <a:buNone/>
            </a:pPr>
            <a:r>
              <a:rPr lang="en-US" sz="2900" dirty="0" smtClean="0">
                <a:latin typeface="Cambria" pitchFamily="18" charset="0"/>
              </a:rPr>
              <a:t>            Kitchen)</a:t>
            </a:r>
          </a:p>
          <a:p>
            <a:pPr>
              <a:buNone/>
            </a:pPr>
            <a:r>
              <a:rPr lang="en-US" sz="2900" dirty="0" smtClean="0">
                <a:latin typeface="Cambria" pitchFamily="18" charset="0"/>
              </a:rPr>
              <a:t>        AND </a:t>
            </a:r>
            <a:r>
              <a:rPr lang="en-US" sz="2900" dirty="0" err="1" smtClean="0">
                <a:latin typeface="Cambria" pitchFamily="18" charset="0"/>
              </a:rPr>
              <a:t>Warehouse_w_num</a:t>
            </a:r>
            <a:r>
              <a:rPr lang="en-US" sz="2900" dirty="0" smtClean="0">
                <a:latin typeface="Cambria" pitchFamily="18" charset="0"/>
              </a:rPr>
              <a:t> IN (SELECT </a:t>
            </a:r>
          </a:p>
          <a:p>
            <a:pPr>
              <a:buNone/>
            </a:pPr>
            <a:r>
              <a:rPr lang="en-US" sz="2900" dirty="0" smtClean="0">
                <a:latin typeface="Cambria" pitchFamily="18" charset="0"/>
              </a:rPr>
              <a:t>            </a:t>
            </a:r>
            <a:r>
              <a:rPr lang="en-US" sz="2900" dirty="0" err="1" smtClean="0">
                <a:latin typeface="Cambria" pitchFamily="18" charset="0"/>
              </a:rPr>
              <a:t>w_num</a:t>
            </a:r>
            <a:endParaRPr lang="en-US" sz="2900" dirty="0" smtClean="0">
              <a:latin typeface="Cambria" pitchFamily="18" charset="0"/>
            </a:endParaRPr>
          </a:p>
          <a:p>
            <a:pPr>
              <a:buNone/>
            </a:pPr>
            <a:r>
              <a:rPr lang="en-US" sz="2900" dirty="0" smtClean="0">
                <a:latin typeface="Cambria" pitchFamily="18" charset="0"/>
              </a:rPr>
              <a:t>        FROM</a:t>
            </a:r>
          </a:p>
          <a:p>
            <a:pPr>
              <a:buNone/>
            </a:pPr>
            <a:r>
              <a:rPr lang="en-US" sz="2900" dirty="0" smtClean="0">
                <a:latin typeface="Cambria" pitchFamily="18" charset="0"/>
              </a:rPr>
              <a:t>            warehouse</a:t>
            </a:r>
          </a:p>
          <a:p>
            <a:pPr>
              <a:buNone/>
            </a:pPr>
            <a:r>
              <a:rPr lang="en-US" sz="2900" dirty="0" smtClean="0">
                <a:latin typeface="Cambria" pitchFamily="18" charset="0"/>
              </a:rPr>
              <a:t>        WHERE</a:t>
            </a:r>
          </a:p>
          <a:p>
            <a:pPr>
              <a:buNone/>
            </a:pPr>
            <a:r>
              <a:rPr lang="en-US" sz="2900" dirty="0" smtClean="0">
                <a:latin typeface="Cambria" pitchFamily="18" charset="0"/>
              </a:rPr>
              <a:t>            </a:t>
            </a:r>
            <a:r>
              <a:rPr lang="en-US" sz="2900" dirty="0" err="1" smtClean="0">
                <a:latin typeface="Cambria" pitchFamily="18" charset="0"/>
              </a:rPr>
              <a:t>number_of_employees</a:t>
            </a:r>
            <a:r>
              <a:rPr lang="en-US" sz="2900" dirty="0" smtClean="0">
                <a:latin typeface="Cambria" pitchFamily="18" charset="0"/>
              </a:rPr>
              <a:t> &gt; 10 AND </a:t>
            </a:r>
            <a:r>
              <a:rPr lang="en-US" sz="2900" dirty="0" err="1" smtClean="0">
                <a:latin typeface="Cambria" pitchFamily="18" charset="0"/>
              </a:rPr>
              <a:t>w_size</a:t>
            </a:r>
            <a:r>
              <a:rPr lang="en-US" sz="2900" dirty="0" smtClean="0">
                <a:latin typeface="Cambria" pitchFamily="18" charset="0"/>
              </a:rPr>
              <a:t> &gt; 70);</a:t>
            </a:r>
          </a:p>
          <a:p>
            <a:endParaRPr lang="en-US" dirty="0"/>
          </a:p>
        </p:txBody>
      </p:sp>
      <p:sp>
        <p:nvSpPr>
          <p:cNvPr id="15" name="Content Placeholder 14"/>
          <p:cNvSpPr>
            <a:spLocks noGrp="1"/>
          </p:cNvSpPr>
          <p:nvPr>
            <p:ph sz="half" idx="2"/>
          </p:nvPr>
        </p:nvSpPr>
        <p:spPr>
          <a:xfrm>
            <a:off x="4876800" y="114300"/>
            <a:ext cx="4038600" cy="4724400"/>
          </a:xfrm>
        </p:spPr>
        <p:txBody>
          <a:bodyPr>
            <a:noAutofit/>
          </a:bodyPr>
          <a:lstStyle/>
          <a:p>
            <a:pPr>
              <a:buNone/>
            </a:pPr>
            <a:r>
              <a:rPr lang="en-US" sz="1200" b="1" dirty="0" smtClean="0">
                <a:solidFill>
                  <a:schemeClr val="accent1"/>
                </a:solidFill>
                <a:latin typeface="Cambria" pitchFamily="18" charset="0"/>
              </a:rPr>
              <a:t>Query 4: Find all employees who are assistants,</a:t>
            </a:r>
          </a:p>
          <a:p>
            <a:pPr>
              <a:buNone/>
            </a:pPr>
            <a:r>
              <a:rPr lang="en-US" sz="1200" b="1" dirty="0" smtClean="0">
                <a:solidFill>
                  <a:schemeClr val="accent1"/>
                </a:solidFill>
                <a:latin typeface="Cambria" pitchFamily="18" charset="0"/>
              </a:rPr>
              <a:t>who received a net pay greater than the </a:t>
            </a:r>
          </a:p>
          <a:p>
            <a:pPr>
              <a:buNone/>
            </a:pPr>
            <a:r>
              <a:rPr lang="en-US" sz="1200" b="1" dirty="0" smtClean="0">
                <a:solidFill>
                  <a:schemeClr val="accent1"/>
                </a:solidFill>
                <a:latin typeface="Cambria" pitchFamily="18" charset="0"/>
              </a:rPr>
              <a:t>average net pay for all employees, and who are</a:t>
            </a:r>
          </a:p>
          <a:p>
            <a:pPr>
              <a:buNone/>
            </a:pPr>
            <a:r>
              <a:rPr lang="en-US" sz="1200" b="1" dirty="0" smtClean="0">
                <a:solidFill>
                  <a:schemeClr val="accent1"/>
                </a:solidFill>
                <a:latin typeface="Cambria" pitchFamily="18" charset="0"/>
              </a:rPr>
              <a:t>not managers</a:t>
            </a:r>
            <a:r>
              <a:rPr lang="en-US" sz="1200" b="1" dirty="0" smtClean="0">
                <a:solidFill>
                  <a:schemeClr val="accent1"/>
                </a:solidFill>
                <a:latin typeface="Cambria" pitchFamily="18" charset="0"/>
              </a:rPr>
              <a:t>.</a:t>
            </a:r>
            <a:endParaRPr lang="en-US" sz="1400" dirty="0" smtClean="0">
              <a:latin typeface="Cambria" pitchFamily="18" charset="0"/>
            </a:endParaRPr>
          </a:p>
          <a:p>
            <a:pPr>
              <a:buNone/>
            </a:pPr>
            <a:r>
              <a:rPr lang="en-US" sz="1050" dirty="0" smtClean="0">
                <a:latin typeface="Cambria" pitchFamily="18" charset="0"/>
              </a:rPr>
              <a:t>SELECT </a:t>
            </a:r>
          </a:p>
          <a:p>
            <a:pPr>
              <a:buNone/>
            </a:pPr>
            <a:r>
              <a:rPr lang="en-US" sz="1050" dirty="0" smtClean="0">
                <a:latin typeface="Cambria" pitchFamily="18" charset="0"/>
              </a:rPr>
              <a:t>    </a:t>
            </a:r>
            <a:r>
              <a:rPr lang="en-US" sz="1050" dirty="0" err="1" smtClean="0">
                <a:latin typeface="Cambria" pitchFamily="18" charset="0"/>
              </a:rPr>
              <a:t>employee.e_id</a:t>
            </a:r>
            <a:r>
              <a:rPr lang="en-US" sz="1050" dirty="0" smtClean="0">
                <a:latin typeface="Cambria" pitchFamily="18" charset="0"/>
              </a:rPr>
              <a:t>, </a:t>
            </a:r>
            <a:r>
              <a:rPr lang="en-US" sz="1050" dirty="0" err="1" smtClean="0">
                <a:latin typeface="Cambria" pitchFamily="18" charset="0"/>
              </a:rPr>
              <a:t>employee.first_name</a:t>
            </a:r>
            <a:r>
              <a:rPr lang="en-US" sz="1050" dirty="0" smtClean="0">
                <a:latin typeface="Cambria" pitchFamily="18" charset="0"/>
              </a:rPr>
              <a:t>, </a:t>
            </a:r>
            <a:r>
              <a:rPr lang="en-US" sz="1050" dirty="0" err="1" smtClean="0">
                <a:latin typeface="Cambria" pitchFamily="18" charset="0"/>
              </a:rPr>
              <a:t>employee.last_name</a:t>
            </a:r>
            <a:r>
              <a:rPr lang="en-US" sz="1050" dirty="0" smtClean="0">
                <a:latin typeface="Cambria" pitchFamily="18" charset="0"/>
              </a:rPr>
              <a:t>, </a:t>
            </a:r>
            <a:r>
              <a:rPr lang="en-US" sz="1050" dirty="0" err="1" smtClean="0">
                <a:latin typeface="Cambria" pitchFamily="18" charset="0"/>
              </a:rPr>
              <a:t>employee.Manager_e_id</a:t>
            </a:r>
            <a:endParaRPr lang="en-US" sz="1050" dirty="0" smtClean="0">
              <a:latin typeface="Cambria" pitchFamily="18" charset="0"/>
            </a:endParaRPr>
          </a:p>
          <a:p>
            <a:pPr>
              <a:buNone/>
            </a:pPr>
            <a:r>
              <a:rPr lang="en-US" sz="1050" dirty="0" smtClean="0">
                <a:latin typeface="Cambria" pitchFamily="18" charset="0"/>
              </a:rPr>
              <a:t>FROM</a:t>
            </a:r>
          </a:p>
          <a:p>
            <a:pPr>
              <a:buNone/>
            </a:pPr>
            <a:r>
              <a:rPr lang="en-US" sz="1050" dirty="0" smtClean="0">
                <a:latin typeface="Cambria" pitchFamily="18" charset="0"/>
              </a:rPr>
              <a:t>    employee</a:t>
            </a:r>
          </a:p>
          <a:p>
            <a:pPr>
              <a:buNone/>
            </a:pPr>
            <a:r>
              <a:rPr lang="en-US" sz="1050" dirty="0" smtClean="0">
                <a:latin typeface="Cambria" pitchFamily="18" charset="0"/>
              </a:rPr>
              <a:t>        INNER JOIN</a:t>
            </a:r>
          </a:p>
          <a:p>
            <a:pPr>
              <a:buNone/>
            </a:pPr>
            <a:r>
              <a:rPr lang="en-US" sz="1050" dirty="0" smtClean="0">
                <a:latin typeface="Cambria" pitchFamily="18" charset="0"/>
              </a:rPr>
              <a:t>    assistant ON (</a:t>
            </a:r>
            <a:r>
              <a:rPr lang="en-US" sz="1050" dirty="0" err="1" smtClean="0">
                <a:latin typeface="Cambria" pitchFamily="18" charset="0"/>
              </a:rPr>
              <a:t>employee.e_id</a:t>
            </a:r>
            <a:r>
              <a:rPr lang="en-US" sz="1050" dirty="0" smtClean="0">
                <a:latin typeface="Cambria" pitchFamily="18" charset="0"/>
              </a:rPr>
              <a:t> = </a:t>
            </a:r>
            <a:r>
              <a:rPr lang="en-US" sz="1050" dirty="0" err="1" smtClean="0">
                <a:latin typeface="Cambria" pitchFamily="18" charset="0"/>
              </a:rPr>
              <a:t>assistant.Employee_e_id</a:t>
            </a:r>
            <a:r>
              <a:rPr lang="en-US" sz="1050" dirty="0" smtClean="0">
                <a:latin typeface="Cambria" pitchFamily="18" charset="0"/>
              </a:rPr>
              <a:t>)</a:t>
            </a:r>
          </a:p>
          <a:p>
            <a:pPr>
              <a:buNone/>
            </a:pPr>
            <a:r>
              <a:rPr lang="en-US" sz="1050" dirty="0" smtClean="0">
                <a:latin typeface="Cambria" pitchFamily="18" charset="0"/>
              </a:rPr>
              <a:t>        INNER JOIN</a:t>
            </a:r>
          </a:p>
          <a:p>
            <a:pPr>
              <a:buNone/>
            </a:pPr>
            <a:r>
              <a:rPr lang="en-US" sz="1050" dirty="0" smtClean="0">
                <a:latin typeface="Cambria" pitchFamily="18" charset="0"/>
              </a:rPr>
              <a:t>    (SELECT </a:t>
            </a:r>
          </a:p>
          <a:p>
            <a:pPr>
              <a:buNone/>
            </a:pPr>
            <a:r>
              <a:rPr lang="en-US" sz="1050" dirty="0" smtClean="0">
                <a:latin typeface="Cambria" pitchFamily="18" charset="0"/>
              </a:rPr>
              <a:t>        *</a:t>
            </a:r>
          </a:p>
          <a:p>
            <a:pPr>
              <a:buNone/>
            </a:pPr>
            <a:r>
              <a:rPr lang="en-US" sz="1050" dirty="0" smtClean="0">
                <a:latin typeface="Cambria" pitchFamily="18" charset="0"/>
              </a:rPr>
              <a:t>    FROM</a:t>
            </a:r>
          </a:p>
          <a:p>
            <a:pPr>
              <a:buNone/>
            </a:pPr>
            <a:r>
              <a:rPr lang="en-US" sz="1050" dirty="0" smtClean="0">
                <a:latin typeface="Cambria" pitchFamily="18" charset="0"/>
              </a:rPr>
              <a:t>        payroll</a:t>
            </a:r>
          </a:p>
          <a:p>
            <a:pPr>
              <a:buNone/>
            </a:pPr>
            <a:r>
              <a:rPr lang="en-US" sz="1050" dirty="0" smtClean="0">
                <a:latin typeface="Cambria" pitchFamily="18" charset="0"/>
              </a:rPr>
              <a:t>    WHERE</a:t>
            </a:r>
          </a:p>
          <a:p>
            <a:pPr>
              <a:buNone/>
            </a:pPr>
            <a:r>
              <a:rPr lang="en-US" sz="1050" dirty="0" smtClean="0">
                <a:latin typeface="Cambria" pitchFamily="18" charset="0"/>
              </a:rPr>
              <a:t>        </a:t>
            </a:r>
            <a:r>
              <a:rPr lang="en-US" sz="1050" dirty="0" err="1" smtClean="0">
                <a:latin typeface="Cambria" pitchFamily="18" charset="0"/>
              </a:rPr>
              <a:t>net_pay</a:t>
            </a:r>
            <a:r>
              <a:rPr lang="en-US" sz="1050" dirty="0" smtClean="0">
                <a:latin typeface="Cambria" pitchFamily="18" charset="0"/>
              </a:rPr>
              <a:t> &gt; (SELECT </a:t>
            </a:r>
          </a:p>
          <a:p>
            <a:pPr>
              <a:buNone/>
            </a:pPr>
            <a:r>
              <a:rPr lang="en-US" sz="1050" dirty="0" smtClean="0">
                <a:latin typeface="Cambria" pitchFamily="18" charset="0"/>
              </a:rPr>
              <a:t>                AVG(</a:t>
            </a:r>
            <a:r>
              <a:rPr lang="en-US" sz="1050" dirty="0" err="1" smtClean="0">
                <a:latin typeface="Cambria" pitchFamily="18" charset="0"/>
              </a:rPr>
              <a:t>net_pay</a:t>
            </a:r>
            <a:r>
              <a:rPr lang="en-US" sz="1050" dirty="0" smtClean="0">
                <a:latin typeface="Cambria" pitchFamily="18" charset="0"/>
              </a:rPr>
              <a:t>)</a:t>
            </a:r>
          </a:p>
          <a:p>
            <a:pPr>
              <a:buNone/>
            </a:pPr>
            <a:r>
              <a:rPr lang="en-US" sz="1050" dirty="0" smtClean="0">
                <a:latin typeface="Cambria" pitchFamily="18" charset="0"/>
              </a:rPr>
              <a:t>            FROM</a:t>
            </a:r>
          </a:p>
          <a:p>
            <a:pPr>
              <a:buNone/>
            </a:pPr>
            <a:r>
              <a:rPr lang="en-US" sz="1050" dirty="0" smtClean="0">
                <a:latin typeface="Cambria" pitchFamily="18" charset="0"/>
              </a:rPr>
              <a:t>                payroll)) AS A ON (</a:t>
            </a:r>
            <a:r>
              <a:rPr lang="en-US" sz="1050" dirty="0" err="1" smtClean="0">
                <a:latin typeface="Cambria" pitchFamily="18" charset="0"/>
              </a:rPr>
              <a:t>e_id</a:t>
            </a:r>
            <a:r>
              <a:rPr lang="en-US" sz="1050" dirty="0" smtClean="0">
                <a:latin typeface="Cambria" pitchFamily="18" charset="0"/>
              </a:rPr>
              <a:t> = </a:t>
            </a:r>
            <a:r>
              <a:rPr lang="en-US" sz="1050" dirty="0" err="1" smtClean="0">
                <a:latin typeface="Cambria" pitchFamily="18" charset="0"/>
              </a:rPr>
              <a:t>A.Employee_e_id</a:t>
            </a:r>
            <a:r>
              <a:rPr lang="en-US" sz="1050" dirty="0" smtClean="0">
                <a:latin typeface="Cambria" pitchFamily="18" charset="0"/>
              </a:rPr>
              <a:t>)</a:t>
            </a:r>
          </a:p>
          <a:p>
            <a:pPr>
              <a:buNone/>
            </a:pPr>
            <a:r>
              <a:rPr lang="en-US" sz="1050" dirty="0" smtClean="0">
                <a:latin typeface="Cambria" pitchFamily="18" charset="0"/>
              </a:rPr>
              <a:t>WHERE</a:t>
            </a:r>
          </a:p>
          <a:p>
            <a:pPr>
              <a:buNone/>
            </a:pPr>
            <a:r>
              <a:rPr lang="en-US" sz="1050" dirty="0" smtClean="0">
                <a:latin typeface="Cambria" pitchFamily="18" charset="0"/>
              </a:rPr>
              <a:t>    </a:t>
            </a:r>
            <a:r>
              <a:rPr lang="en-US" sz="1050" dirty="0" err="1" smtClean="0">
                <a:latin typeface="Cambria" pitchFamily="18" charset="0"/>
              </a:rPr>
              <a:t>e_id</a:t>
            </a:r>
            <a:r>
              <a:rPr lang="en-US" sz="1050" dirty="0" smtClean="0">
                <a:latin typeface="Cambria" pitchFamily="18" charset="0"/>
              </a:rPr>
              <a:t> NOT IN (SELECT </a:t>
            </a:r>
          </a:p>
          <a:p>
            <a:pPr>
              <a:buNone/>
            </a:pPr>
            <a:r>
              <a:rPr lang="en-US" sz="1050" dirty="0" smtClean="0">
                <a:latin typeface="Cambria" pitchFamily="18" charset="0"/>
              </a:rPr>
              <a:t>            </a:t>
            </a:r>
            <a:r>
              <a:rPr lang="en-US" sz="1050" dirty="0" err="1" smtClean="0">
                <a:latin typeface="Cambria" pitchFamily="18" charset="0"/>
              </a:rPr>
              <a:t>manager_e_id</a:t>
            </a:r>
            <a:endParaRPr lang="en-US" sz="1050" dirty="0" smtClean="0">
              <a:latin typeface="Cambria" pitchFamily="18" charset="0"/>
            </a:endParaRPr>
          </a:p>
          <a:p>
            <a:pPr>
              <a:buNone/>
            </a:pPr>
            <a:r>
              <a:rPr lang="en-US" sz="1050" dirty="0" smtClean="0">
                <a:latin typeface="Cambria" pitchFamily="18" charset="0"/>
              </a:rPr>
              <a:t>        FROM</a:t>
            </a:r>
          </a:p>
          <a:p>
            <a:pPr>
              <a:buNone/>
            </a:pPr>
            <a:r>
              <a:rPr lang="en-US" sz="1050" dirty="0" smtClean="0">
                <a:latin typeface="Cambria" pitchFamily="18" charset="0"/>
              </a:rPr>
              <a:t>            employee)</a:t>
            </a:r>
          </a:p>
        </p:txBody>
      </p:sp>
      <p:cxnSp>
        <p:nvCxnSpPr>
          <p:cNvPr id="17" name="Straight Connector 16"/>
          <p:cNvCxnSpPr/>
          <p:nvPr/>
        </p:nvCxnSpPr>
        <p:spPr>
          <a:xfrm>
            <a:off x="4419600" y="266700"/>
            <a:ext cx="0" cy="510540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499" y="4807955"/>
            <a:ext cx="4235425" cy="56414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0" y="4914900"/>
            <a:ext cx="2576090" cy="46396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8600" y="1790700"/>
            <a:ext cx="4038600" cy="3810000"/>
          </a:xfrm>
        </p:spPr>
        <p:txBody>
          <a:bodyPr>
            <a:normAutofit fontScale="25000" lnSpcReduction="20000"/>
          </a:bodyPr>
          <a:lstStyle/>
          <a:p>
            <a:pPr>
              <a:buNone/>
            </a:pPr>
            <a:r>
              <a:rPr lang="en-US" sz="5600" b="1" dirty="0" smtClean="0">
                <a:solidFill>
                  <a:schemeClr val="accent1"/>
                </a:solidFill>
                <a:latin typeface="Cambria" pitchFamily="18" charset="0"/>
              </a:rPr>
              <a:t>Query 5: Selects the first name of </a:t>
            </a:r>
          </a:p>
          <a:p>
            <a:pPr>
              <a:buNone/>
            </a:pPr>
            <a:r>
              <a:rPr lang="en-US" sz="5600" b="1" dirty="0" smtClean="0">
                <a:solidFill>
                  <a:schemeClr val="accent1"/>
                </a:solidFill>
                <a:latin typeface="Cambria" pitchFamily="18" charset="0"/>
              </a:rPr>
              <a:t>all maintenance employees with </a:t>
            </a:r>
          </a:p>
          <a:p>
            <a:pPr>
              <a:buNone/>
            </a:pPr>
            <a:r>
              <a:rPr lang="en-US" sz="5600" b="1" dirty="0" smtClean="0">
                <a:solidFill>
                  <a:schemeClr val="accent1"/>
                </a:solidFill>
                <a:latin typeface="Cambria" pitchFamily="18" charset="0"/>
              </a:rPr>
              <a:t>more than 10 repairs.</a:t>
            </a:r>
          </a:p>
          <a:p>
            <a:pPr>
              <a:buNone/>
            </a:pPr>
            <a:endParaRPr lang="en-US" sz="5600" b="1" dirty="0" smtClean="0">
              <a:solidFill>
                <a:schemeClr val="accent1"/>
              </a:solidFill>
              <a:latin typeface="Cambria" pitchFamily="18" charset="0"/>
            </a:endParaRPr>
          </a:p>
          <a:p>
            <a:pPr>
              <a:buNone/>
            </a:pPr>
            <a:endParaRPr lang="en-US" sz="5600" dirty="0" smtClean="0">
              <a:solidFill>
                <a:schemeClr val="accent1"/>
              </a:solidFill>
              <a:latin typeface="Cambria" pitchFamily="18" charset="0"/>
            </a:endParaRPr>
          </a:p>
          <a:p>
            <a:pPr>
              <a:buNone/>
            </a:pPr>
            <a:r>
              <a:rPr lang="en-US" sz="5600" dirty="0" smtClean="0">
                <a:latin typeface="Cambria" pitchFamily="18" charset="0"/>
              </a:rPr>
              <a:t>SELECT </a:t>
            </a:r>
            <a:r>
              <a:rPr lang="en-US" sz="5600" dirty="0" err="1" smtClean="0">
                <a:latin typeface="Cambria" pitchFamily="18" charset="0"/>
              </a:rPr>
              <a:t>first_name</a:t>
            </a:r>
            <a:r>
              <a:rPr lang="en-US" sz="5600" dirty="0" smtClean="0">
                <a:latin typeface="Cambria" pitchFamily="18" charset="0"/>
              </a:rPr>
              <a:t> as 'First Name', </a:t>
            </a:r>
            <a:r>
              <a:rPr lang="en-US" sz="5600" dirty="0" err="1" smtClean="0">
                <a:latin typeface="Cambria" pitchFamily="18" charset="0"/>
              </a:rPr>
              <a:t>maintanance.num_repairs</a:t>
            </a:r>
            <a:r>
              <a:rPr lang="en-US" sz="5600" dirty="0" smtClean="0">
                <a:latin typeface="Cambria" pitchFamily="18" charset="0"/>
              </a:rPr>
              <a:t> as 'Number of Repairs'</a:t>
            </a:r>
          </a:p>
          <a:p>
            <a:pPr>
              <a:buNone/>
            </a:pPr>
            <a:r>
              <a:rPr lang="en-US" sz="5600" dirty="0" smtClean="0">
                <a:latin typeface="Cambria" pitchFamily="18" charset="0"/>
              </a:rPr>
              <a:t>FROM </a:t>
            </a:r>
          </a:p>
          <a:p>
            <a:pPr>
              <a:buNone/>
            </a:pPr>
            <a:r>
              <a:rPr lang="en-US" sz="5600" dirty="0" smtClean="0">
                <a:latin typeface="Cambria" pitchFamily="18" charset="0"/>
              </a:rPr>
              <a:t>employee</a:t>
            </a:r>
          </a:p>
          <a:p>
            <a:pPr>
              <a:buNone/>
            </a:pPr>
            <a:r>
              <a:rPr lang="en-US" sz="5600" dirty="0" smtClean="0">
                <a:latin typeface="Cambria" pitchFamily="18" charset="0"/>
              </a:rPr>
              <a:t>INNER JOIN </a:t>
            </a:r>
            <a:r>
              <a:rPr lang="en-US" sz="5600" dirty="0" err="1" smtClean="0">
                <a:latin typeface="Cambria" pitchFamily="18" charset="0"/>
              </a:rPr>
              <a:t>maintanance</a:t>
            </a:r>
            <a:endParaRPr lang="en-US" sz="5600" dirty="0" smtClean="0">
              <a:latin typeface="Cambria" pitchFamily="18" charset="0"/>
            </a:endParaRPr>
          </a:p>
          <a:p>
            <a:pPr>
              <a:buNone/>
            </a:pPr>
            <a:r>
              <a:rPr lang="en-US" sz="5600" dirty="0" smtClean="0">
                <a:latin typeface="Cambria" pitchFamily="18" charset="0"/>
              </a:rPr>
              <a:t>ON </a:t>
            </a:r>
            <a:r>
              <a:rPr lang="en-US" sz="5600" dirty="0" err="1" smtClean="0">
                <a:latin typeface="Cambria" pitchFamily="18" charset="0"/>
              </a:rPr>
              <a:t>maintanance.Employee_e_id</a:t>
            </a:r>
            <a:r>
              <a:rPr lang="en-US" sz="5600" dirty="0" smtClean="0">
                <a:latin typeface="Cambria" pitchFamily="18" charset="0"/>
              </a:rPr>
              <a:t> = </a:t>
            </a:r>
            <a:r>
              <a:rPr lang="en-US" sz="5600" dirty="0" err="1" smtClean="0">
                <a:latin typeface="Cambria" pitchFamily="18" charset="0"/>
              </a:rPr>
              <a:t>employee.e_id</a:t>
            </a:r>
            <a:endParaRPr lang="en-US" sz="5600" dirty="0" smtClean="0">
              <a:latin typeface="Cambria" pitchFamily="18" charset="0"/>
            </a:endParaRPr>
          </a:p>
          <a:p>
            <a:pPr>
              <a:buNone/>
            </a:pPr>
            <a:r>
              <a:rPr lang="en-US" sz="5600" dirty="0" smtClean="0">
                <a:latin typeface="Cambria" pitchFamily="18" charset="0"/>
              </a:rPr>
              <a:t>WHERE </a:t>
            </a:r>
          </a:p>
          <a:p>
            <a:pPr>
              <a:buNone/>
            </a:pPr>
            <a:r>
              <a:rPr lang="en-US" sz="5600" dirty="0" err="1" smtClean="0">
                <a:latin typeface="Cambria" pitchFamily="18" charset="0"/>
              </a:rPr>
              <a:t>maintanance.num_repairs</a:t>
            </a:r>
            <a:r>
              <a:rPr lang="en-US" sz="5600" dirty="0" smtClean="0">
                <a:latin typeface="Cambria" pitchFamily="18" charset="0"/>
              </a:rPr>
              <a:t> &gt;= 10</a:t>
            </a:r>
          </a:p>
          <a:p>
            <a:pPr>
              <a:buNone/>
            </a:pPr>
            <a:r>
              <a:rPr lang="en-US" sz="5600" dirty="0" smtClean="0"/>
              <a:t> </a:t>
            </a:r>
          </a:p>
          <a:p>
            <a:endParaRPr lang="en-US" dirty="0"/>
          </a:p>
        </p:txBody>
      </p:sp>
      <p:sp>
        <p:nvSpPr>
          <p:cNvPr id="4" name="Content Placeholder 3"/>
          <p:cNvSpPr>
            <a:spLocks noGrp="1"/>
          </p:cNvSpPr>
          <p:nvPr>
            <p:ph sz="half" idx="2"/>
          </p:nvPr>
        </p:nvSpPr>
        <p:spPr>
          <a:xfrm>
            <a:off x="4572000" y="495300"/>
            <a:ext cx="4038600" cy="4419600"/>
          </a:xfrm>
        </p:spPr>
        <p:txBody>
          <a:bodyPr>
            <a:normAutofit fontScale="25000" lnSpcReduction="20000"/>
          </a:bodyPr>
          <a:lstStyle/>
          <a:p>
            <a:pPr marL="0" indent="0">
              <a:buNone/>
            </a:pPr>
            <a:r>
              <a:rPr lang="en-US" sz="4800" b="1" dirty="0" smtClean="0">
                <a:solidFill>
                  <a:schemeClr val="accent1"/>
                </a:solidFill>
                <a:latin typeface="Cambria" pitchFamily="18" charset="0"/>
              </a:rPr>
              <a:t>Query 6: This query has the purpose to show popular brands. A popular brand is one, whose items are being ordered more 2 at a time and are being supplied more than 50 at a time by the supplier. The query  shows company websites. </a:t>
            </a:r>
            <a:endParaRPr lang="en-US" sz="4800" dirty="0" smtClean="0">
              <a:solidFill>
                <a:schemeClr val="accent1"/>
              </a:solidFill>
              <a:latin typeface="Cambria" pitchFamily="18" charset="0"/>
            </a:endParaRPr>
          </a:p>
          <a:p>
            <a:pPr marL="0" indent="0">
              <a:buNone/>
            </a:pPr>
            <a:endParaRPr lang="en-US" sz="4800" dirty="0" smtClean="0">
              <a:latin typeface="Cambria" pitchFamily="18" charset="0"/>
            </a:endParaRPr>
          </a:p>
          <a:p>
            <a:pPr marL="0" indent="0">
              <a:lnSpc>
                <a:spcPct val="120000"/>
              </a:lnSpc>
              <a:spcBef>
                <a:spcPts val="0"/>
              </a:spcBef>
              <a:buNone/>
            </a:pPr>
            <a:r>
              <a:rPr lang="en-US" sz="4800" dirty="0" smtClean="0">
                <a:latin typeface="Cambria" pitchFamily="18" charset="0"/>
              </a:rPr>
              <a:t>SELECT  </a:t>
            </a:r>
            <a:r>
              <a:rPr lang="en-US" sz="4800" dirty="0" err="1" smtClean="0">
                <a:latin typeface="Cambria" pitchFamily="18" charset="0"/>
              </a:rPr>
              <a:t>Brand.website</a:t>
            </a:r>
            <a:endParaRPr lang="en-US" sz="4800" dirty="0" smtClean="0">
              <a:latin typeface="Cambria" pitchFamily="18" charset="0"/>
            </a:endParaRPr>
          </a:p>
          <a:p>
            <a:pPr marL="0" indent="0">
              <a:lnSpc>
                <a:spcPct val="120000"/>
              </a:lnSpc>
              <a:spcBef>
                <a:spcPts val="0"/>
              </a:spcBef>
              <a:buNone/>
            </a:pPr>
            <a:r>
              <a:rPr lang="en-US" sz="4800" dirty="0" smtClean="0">
                <a:latin typeface="Cambria" pitchFamily="18" charset="0"/>
              </a:rPr>
              <a:t>FROM Brand</a:t>
            </a:r>
          </a:p>
          <a:p>
            <a:pPr marL="0" indent="0">
              <a:lnSpc>
                <a:spcPct val="120000"/>
              </a:lnSpc>
              <a:spcBef>
                <a:spcPts val="0"/>
              </a:spcBef>
              <a:buNone/>
            </a:pPr>
            <a:r>
              <a:rPr lang="en-US" sz="4800" dirty="0" smtClean="0">
                <a:latin typeface="Cambria" pitchFamily="18" charset="0"/>
              </a:rPr>
              <a:t>INNER JOIN Item</a:t>
            </a:r>
          </a:p>
          <a:p>
            <a:pPr marL="0" indent="0">
              <a:lnSpc>
                <a:spcPct val="120000"/>
              </a:lnSpc>
              <a:spcBef>
                <a:spcPts val="0"/>
              </a:spcBef>
              <a:buNone/>
            </a:pPr>
            <a:r>
              <a:rPr lang="en-US" sz="4800" dirty="0" smtClean="0">
                <a:latin typeface="Cambria" pitchFamily="18" charset="0"/>
              </a:rPr>
              <a:t>ON </a:t>
            </a:r>
            <a:r>
              <a:rPr lang="en-US" sz="4800" dirty="0" err="1" smtClean="0">
                <a:latin typeface="Cambria" pitchFamily="18" charset="0"/>
              </a:rPr>
              <a:t>Item.Brand_b_name</a:t>
            </a:r>
            <a:r>
              <a:rPr lang="en-US" sz="4800" dirty="0" smtClean="0">
                <a:latin typeface="Cambria" pitchFamily="18" charset="0"/>
              </a:rPr>
              <a:t> = </a:t>
            </a:r>
            <a:r>
              <a:rPr lang="en-US" sz="4800" dirty="0" err="1" smtClean="0">
                <a:latin typeface="Cambria" pitchFamily="18" charset="0"/>
              </a:rPr>
              <a:t>Brand.b_name</a:t>
            </a:r>
            <a:endParaRPr lang="en-US" sz="4800" dirty="0" smtClean="0">
              <a:latin typeface="Cambria" pitchFamily="18" charset="0"/>
            </a:endParaRPr>
          </a:p>
          <a:p>
            <a:pPr marL="0" indent="0">
              <a:lnSpc>
                <a:spcPct val="120000"/>
              </a:lnSpc>
              <a:spcBef>
                <a:spcPts val="0"/>
              </a:spcBef>
              <a:buNone/>
            </a:pPr>
            <a:r>
              <a:rPr lang="en-US" sz="4800" dirty="0" smtClean="0">
                <a:latin typeface="Cambria" pitchFamily="18" charset="0"/>
              </a:rPr>
              <a:t>WHERE </a:t>
            </a:r>
            <a:r>
              <a:rPr lang="en-US" sz="4800" dirty="0" err="1" smtClean="0">
                <a:latin typeface="Cambria" pitchFamily="18" charset="0"/>
              </a:rPr>
              <a:t>Item.i_id</a:t>
            </a:r>
            <a:r>
              <a:rPr lang="en-US" sz="4800" dirty="0" smtClean="0">
                <a:latin typeface="Cambria" pitchFamily="18" charset="0"/>
              </a:rPr>
              <a:t> IN (</a:t>
            </a:r>
          </a:p>
          <a:p>
            <a:pPr marL="0" indent="0">
              <a:lnSpc>
                <a:spcPct val="120000"/>
              </a:lnSpc>
              <a:spcBef>
                <a:spcPts val="0"/>
              </a:spcBef>
              <a:buNone/>
            </a:pPr>
            <a:r>
              <a:rPr lang="en-US" sz="4800" dirty="0" smtClean="0">
                <a:latin typeface="Cambria" pitchFamily="18" charset="0"/>
              </a:rPr>
              <a:t>SELECT `order_has_item`.`</a:t>
            </a:r>
            <a:r>
              <a:rPr lang="en-US" sz="4800" dirty="0" err="1" smtClean="0">
                <a:latin typeface="Cambria" pitchFamily="18" charset="0"/>
              </a:rPr>
              <a:t>Item_i_id</a:t>
            </a:r>
            <a:r>
              <a:rPr lang="en-US" sz="4800" dirty="0" smtClean="0">
                <a:latin typeface="Cambria" pitchFamily="18" charset="0"/>
              </a:rPr>
              <a:t>`		FROM </a:t>
            </a:r>
            <a:r>
              <a:rPr lang="en-US" sz="4800" dirty="0" smtClean="0">
                <a:latin typeface="Cambria" pitchFamily="18" charset="0"/>
              </a:rPr>
              <a:t>`</a:t>
            </a:r>
            <a:r>
              <a:rPr lang="en-US" sz="4800" dirty="0" err="1" smtClean="0">
                <a:latin typeface="Cambria" pitchFamily="18" charset="0"/>
              </a:rPr>
              <a:t>order_has_item</a:t>
            </a:r>
            <a:r>
              <a:rPr lang="en-US" sz="4800" dirty="0" smtClean="0">
                <a:latin typeface="Cambria" pitchFamily="18" charset="0"/>
              </a:rPr>
              <a:t>` INNER JOIN 	 	</a:t>
            </a:r>
            <a:r>
              <a:rPr lang="en-US" sz="4800" dirty="0" smtClean="0">
                <a:latin typeface="Cambria" pitchFamily="18" charset="0"/>
              </a:rPr>
              <a:t>(</a:t>
            </a:r>
            <a:r>
              <a:rPr lang="en-US" sz="4800" dirty="0" smtClean="0">
                <a:latin typeface="Cambria" pitchFamily="18" charset="0"/>
              </a:rPr>
              <a:t>SELECT `provides`.`</a:t>
            </a:r>
            <a:r>
              <a:rPr lang="en-US" sz="4800" dirty="0" err="1" smtClean="0">
                <a:latin typeface="Cambria" pitchFamily="18" charset="0"/>
              </a:rPr>
              <a:t>Item_i_id</a:t>
            </a:r>
            <a:r>
              <a:rPr lang="en-US" sz="4800" dirty="0" smtClean="0">
                <a:latin typeface="Cambria" pitchFamily="18" charset="0"/>
              </a:rPr>
              <a:t>`</a:t>
            </a:r>
          </a:p>
          <a:p>
            <a:pPr marL="0" indent="0">
              <a:lnSpc>
                <a:spcPct val="120000"/>
              </a:lnSpc>
              <a:spcBef>
                <a:spcPts val="0"/>
              </a:spcBef>
              <a:buNone/>
            </a:pPr>
            <a:r>
              <a:rPr lang="en-US" sz="4800" dirty="0" smtClean="0">
                <a:latin typeface="Cambria" pitchFamily="18" charset="0"/>
              </a:rPr>
              <a:t>	FROM provides</a:t>
            </a:r>
          </a:p>
          <a:p>
            <a:pPr marL="0" indent="0">
              <a:lnSpc>
                <a:spcPct val="120000"/>
              </a:lnSpc>
              <a:spcBef>
                <a:spcPts val="0"/>
              </a:spcBef>
              <a:buNone/>
            </a:pPr>
            <a:r>
              <a:rPr lang="en-US" sz="4800" dirty="0" smtClean="0">
                <a:latin typeface="Cambria" pitchFamily="18" charset="0"/>
              </a:rPr>
              <a:t>	</a:t>
            </a:r>
            <a:r>
              <a:rPr lang="en-US" sz="4800" dirty="0" smtClean="0">
                <a:latin typeface="Cambria" pitchFamily="18" charset="0"/>
              </a:rPr>
              <a:t>WHERE </a:t>
            </a:r>
            <a:r>
              <a:rPr lang="en-US" sz="4800" dirty="0" err="1" smtClean="0">
                <a:latin typeface="Cambria" pitchFamily="18" charset="0"/>
              </a:rPr>
              <a:t>p_quantity</a:t>
            </a:r>
            <a:r>
              <a:rPr lang="en-US" sz="4800" dirty="0" smtClean="0">
                <a:latin typeface="Cambria" pitchFamily="18" charset="0"/>
              </a:rPr>
              <a:t> &gt; 50) as </a:t>
            </a:r>
            <a:r>
              <a:rPr lang="en-US" sz="4800" dirty="0" err="1" smtClean="0">
                <a:latin typeface="Cambria" pitchFamily="18" charset="0"/>
              </a:rPr>
              <a:t>TempProvidesTable</a:t>
            </a:r>
            <a:endParaRPr lang="en-US" sz="4800" dirty="0" smtClean="0">
              <a:latin typeface="Cambria" pitchFamily="18" charset="0"/>
            </a:endParaRPr>
          </a:p>
          <a:p>
            <a:pPr marL="0" indent="0">
              <a:lnSpc>
                <a:spcPct val="120000"/>
              </a:lnSpc>
              <a:spcBef>
                <a:spcPts val="0"/>
              </a:spcBef>
              <a:buNone/>
            </a:pPr>
            <a:r>
              <a:rPr lang="en-US" sz="4800" dirty="0" smtClean="0">
                <a:latin typeface="Cambria" pitchFamily="18" charset="0"/>
              </a:rPr>
              <a:t>         	ON `</a:t>
            </a:r>
            <a:r>
              <a:rPr lang="en-US" sz="4800" dirty="0" err="1" smtClean="0">
                <a:latin typeface="Cambria" pitchFamily="18" charset="0"/>
              </a:rPr>
              <a:t>order_has_item`.`Item_i_id</a:t>
            </a:r>
            <a:r>
              <a:rPr lang="en-US" sz="4800" dirty="0" smtClean="0">
                <a:latin typeface="Cambria" pitchFamily="18" charset="0"/>
              </a:rPr>
              <a:t>` = </a:t>
            </a:r>
            <a:r>
              <a:rPr lang="en-US" sz="4800" dirty="0" err="1" smtClean="0">
                <a:latin typeface="Cambria" pitchFamily="18" charset="0"/>
              </a:rPr>
              <a:t>TempProvidesTable.`Item_i_id</a:t>
            </a:r>
            <a:r>
              <a:rPr lang="en-US" sz="4800" dirty="0" smtClean="0">
                <a:latin typeface="Cambria" pitchFamily="18" charset="0"/>
              </a:rPr>
              <a:t>`</a:t>
            </a:r>
          </a:p>
          <a:p>
            <a:pPr marL="0" indent="0">
              <a:lnSpc>
                <a:spcPct val="120000"/>
              </a:lnSpc>
              <a:spcBef>
                <a:spcPts val="0"/>
              </a:spcBef>
              <a:buNone/>
            </a:pPr>
            <a:r>
              <a:rPr lang="en-US" sz="4800" dirty="0" smtClean="0">
                <a:latin typeface="Cambria" pitchFamily="18" charset="0"/>
              </a:rPr>
              <a:t>	WHERE `</a:t>
            </a:r>
            <a:r>
              <a:rPr lang="en-US" sz="4800" dirty="0" err="1" smtClean="0">
                <a:latin typeface="Cambria" pitchFamily="18" charset="0"/>
              </a:rPr>
              <a:t>order_has_item`.quantity</a:t>
            </a:r>
            <a:r>
              <a:rPr lang="en-US" sz="4800" dirty="0" smtClean="0">
                <a:latin typeface="Cambria" pitchFamily="18" charset="0"/>
              </a:rPr>
              <a:t> &gt; 2)		</a:t>
            </a:r>
          </a:p>
          <a:p>
            <a:pPr marL="0" indent="0">
              <a:buNone/>
            </a:pPr>
            <a:r>
              <a:rPr lang="en-US" dirty="0" smtClean="0">
                <a:latin typeface="Cambria" pitchFamily="18" charset="0"/>
              </a:rPr>
              <a:t> </a:t>
            </a:r>
          </a:p>
          <a:p>
            <a:endParaRPr lang="en-US" dirty="0"/>
          </a:p>
        </p:txBody>
      </p:sp>
      <p:sp>
        <p:nvSpPr>
          <p:cNvPr id="5" name="Title 1"/>
          <p:cNvSpPr>
            <a:spLocks noGrp="1"/>
          </p:cNvSpPr>
          <p:nvPr>
            <p:ph type="title"/>
          </p:nvPr>
        </p:nvSpPr>
        <p:spPr>
          <a:xfrm>
            <a:off x="76200" y="266700"/>
            <a:ext cx="4114800" cy="952500"/>
          </a:xfrm>
        </p:spPr>
        <p:txBody>
          <a:bodyPr/>
          <a:lstStyle/>
          <a:p>
            <a:r>
              <a:rPr lang="en-US" dirty="0" smtClean="0">
                <a:solidFill>
                  <a:schemeClr val="accent1"/>
                </a:solidFill>
                <a:latin typeface="Chintzy CPU BRK" pitchFamily="2" charset="0"/>
              </a:rPr>
              <a:t>Queries</a:t>
            </a:r>
            <a:endParaRPr lang="en-US" dirty="0">
              <a:solidFill>
                <a:schemeClr val="accent1"/>
              </a:solidFill>
              <a:latin typeface="Chintzy CPU BRK" pitchFamily="2" charset="0"/>
            </a:endParaRPr>
          </a:p>
        </p:txBody>
      </p:sp>
      <p:cxnSp>
        <p:nvCxnSpPr>
          <p:cNvPr id="6" name="Straight Connector 5"/>
          <p:cNvCxnSpPr/>
          <p:nvPr/>
        </p:nvCxnSpPr>
        <p:spPr>
          <a:xfrm>
            <a:off x="4419600" y="495300"/>
            <a:ext cx="0" cy="487680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3247"/>
          <a:stretch/>
        </p:blipFill>
        <p:spPr>
          <a:xfrm>
            <a:off x="1112777" y="4806909"/>
            <a:ext cx="2270246" cy="79379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9800" y="4139221"/>
            <a:ext cx="1098610" cy="1223317"/>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724400" y="495300"/>
            <a:ext cx="4038600" cy="4914636"/>
          </a:xfrm>
        </p:spPr>
        <p:txBody>
          <a:bodyPr>
            <a:normAutofit fontScale="32500" lnSpcReduction="20000"/>
          </a:bodyPr>
          <a:lstStyle/>
          <a:p>
            <a:pPr>
              <a:buNone/>
            </a:pPr>
            <a:r>
              <a:rPr lang="bg-BG" sz="3400" dirty="0" smtClean="0">
                <a:latin typeface="Cambria" pitchFamily="18" charset="0"/>
              </a:rPr>
              <a:t>SELECT </a:t>
            </a:r>
            <a:r>
              <a:rPr lang="bg-BG" sz="3400" dirty="0" err="1" smtClean="0">
                <a:latin typeface="Cambria" pitchFamily="18" charset="0"/>
              </a:rPr>
              <a:t>customer</a:t>
            </a:r>
            <a:r>
              <a:rPr lang="bg-BG" sz="3400" dirty="0" smtClean="0">
                <a:latin typeface="Cambria" pitchFamily="18" charset="0"/>
              </a:rPr>
              <a:t>.</a:t>
            </a:r>
            <a:r>
              <a:rPr lang="bg-BG" sz="3400" dirty="0" err="1" smtClean="0">
                <a:latin typeface="Cambria" pitchFamily="18" charset="0"/>
              </a:rPr>
              <a:t>first_name</a:t>
            </a:r>
            <a:r>
              <a:rPr lang="bg-BG" sz="3400" dirty="0" smtClean="0">
                <a:latin typeface="Cambria" pitchFamily="18" charset="0"/>
              </a:rPr>
              <a:t> </a:t>
            </a:r>
            <a:r>
              <a:rPr lang="bg-BG" sz="3400" dirty="0" err="1" smtClean="0">
                <a:latin typeface="Cambria" pitchFamily="18" charset="0"/>
              </a:rPr>
              <a:t>As</a:t>
            </a:r>
            <a:r>
              <a:rPr lang="bg-BG" sz="3400" dirty="0" smtClean="0">
                <a:latin typeface="Cambria" pitchFamily="18" charset="0"/>
              </a:rPr>
              <a:t> '</a:t>
            </a:r>
            <a:r>
              <a:rPr lang="bg-BG" sz="3400" dirty="0" err="1" smtClean="0">
                <a:latin typeface="Cambria" pitchFamily="18" charset="0"/>
              </a:rPr>
              <a:t>First</a:t>
            </a:r>
            <a:r>
              <a:rPr lang="bg-BG" sz="3400" dirty="0" smtClean="0">
                <a:latin typeface="Cambria" pitchFamily="18" charset="0"/>
              </a:rPr>
              <a:t> </a:t>
            </a:r>
            <a:r>
              <a:rPr lang="bg-BG" sz="3400" dirty="0" err="1" smtClean="0">
                <a:latin typeface="Cambria" pitchFamily="18" charset="0"/>
              </a:rPr>
              <a:t>Name'</a:t>
            </a:r>
            <a:r>
              <a:rPr lang="bg-BG" sz="3400" dirty="0" smtClean="0">
                <a:latin typeface="Cambria" pitchFamily="18" charset="0"/>
              </a:rPr>
              <a:t>, CONCAT(</a:t>
            </a:r>
            <a:r>
              <a:rPr lang="bg-BG" sz="3400" dirty="0" err="1" smtClean="0">
                <a:latin typeface="Cambria" pitchFamily="18" charset="0"/>
              </a:rPr>
              <a:t>c_street_num</a:t>
            </a:r>
            <a:r>
              <a:rPr lang="bg-BG" sz="3400" dirty="0" smtClean="0">
                <a:latin typeface="Cambria" pitchFamily="18" charset="0"/>
              </a:rPr>
              <a:t>,</a:t>
            </a:r>
            <a:r>
              <a:rPr lang="bg-BG" sz="3400" dirty="0" err="1" smtClean="0">
                <a:latin typeface="Cambria" pitchFamily="18" charset="0"/>
              </a:rPr>
              <a:t>c_street_name</a:t>
            </a:r>
            <a:r>
              <a:rPr lang="bg-BG" sz="3400" dirty="0" smtClean="0">
                <a:latin typeface="Cambria" pitchFamily="18" charset="0"/>
              </a:rPr>
              <a:t>,</a:t>
            </a:r>
            <a:r>
              <a:rPr lang="bg-BG" sz="3400" dirty="0" err="1" smtClean="0">
                <a:latin typeface="Cambria" pitchFamily="18" charset="0"/>
              </a:rPr>
              <a:t>c_city</a:t>
            </a:r>
            <a:r>
              <a:rPr lang="bg-BG" sz="3400" dirty="0" smtClean="0">
                <a:latin typeface="Cambria" pitchFamily="18" charset="0"/>
              </a:rPr>
              <a:t>) </a:t>
            </a:r>
            <a:r>
              <a:rPr lang="bg-BG" sz="3400" dirty="0" err="1" smtClean="0">
                <a:latin typeface="Cambria" pitchFamily="18" charset="0"/>
              </a:rPr>
              <a:t>As</a:t>
            </a:r>
            <a:r>
              <a:rPr lang="bg-BG" sz="3400" dirty="0" smtClean="0">
                <a:latin typeface="Cambria" pitchFamily="18" charset="0"/>
              </a:rPr>
              <a:t> </a:t>
            </a:r>
            <a:r>
              <a:rPr lang="bg-BG" sz="3400" dirty="0" err="1" smtClean="0">
                <a:latin typeface="Cambria" pitchFamily="18" charset="0"/>
              </a:rPr>
              <a:t>Adress</a:t>
            </a:r>
            <a:endParaRPr lang="en-US" sz="3400" dirty="0" smtClean="0">
              <a:latin typeface="Cambria" pitchFamily="18" charset="0"/>
            </a:endParaRPr>
          </a:p>
          <a:p>
            <a:pPr>
              <a:buNone/>
            </a:pPr>
            <a:r>
              <a:rPr lang="bg-BG" sz="3400" dirty="0" smtClean="0">
                <a:latin typeface="Cambria" pitchFamily="18" charset="0"/>
              </a:rPr>
              <a:t>FROM </a:t>
            </a:r>
            <a:r>
              <a:rPr lang="bg-BG" sz="3400" dirty="0" err="1" smtClean="0">
                <a:latin typeface="Cambria" pitchFamily="18" charset="0"/>
              </a:rPr>
              <a:t>customer</a:t>
            </a:r>
            <a:endParaRPr lang="en-US" sz="3400" dirty="0" smtClean="0">
              <a:latin typeface="Cambria" pitchFamily="18" charset="0"/>
            </a:endParaRPr>
          </a:p>
          <a:p>
            <a:pPr>
              <a:buNone/>
            </a:pPr>
            <a:r>
              <a:rPr lang="bg-BG" sz="3400" dirty="0" smtClean="0">
                <a:latin typeface="Cambria" pitchFamily="18" charset="0"/>
              </a:rPr>
              <a:t>WHERE </a:t>
            </a:r>
            <a:r>
              <a:rPr lang="bg-BG" sz="3400" dirty="0" err="1" smtClean="0">
                <a:latin typeface="Cambria" pitchFamily="18" charset="0"/>
              </a:rPr>
              <a:t>customer</a:t>
            </a:r>
            <a:r>
              <a:rPr lang="bg-BG" sz="3400" dirty="0" smtClean="0">
                <a:latin typeface="Cambria" pitchFamily="18" charset="0"/>
              </a:rPr>
              <a:t>.</a:t>
            </a:r>
            <a:r>
              <a:rPr lang="bg-BG" sz="3400" dirty="0" err="1" smtClean="0">
                <a:latin typeface="Cambria" pitchFamily="18" charset="0"/>
              </a:rPr>
              <a:t>C_id</a:t>
            </a:r>
            <a:r>
              <a:rPr lang="bg-BG" sz="3400" dirty="0" smtClean="0">
                <a:latin typeface="Cambria" pitchFamily="18" charset="0"/>
              </a:rPr>
              <a:t> IN </a:t>
            </a:r>
            <a:endParaRPr lang="en-US" sz="3400" dirty="0" smtClean="0">
              <a:latin typeface="Cambria" pitchFamily="18" charset="0"/>
            </a:endParaRPr>
          </a:p>
          <a:p>
            <a:pPr>
              <a:buNone/>
            </a:pPr>
            <a:r>
              <a:rPr lang="bg-BG" sz="3400" dirty="0" smtClean="0">
                <a:latin typeface="Cambria" pitchFamily="18" charset="0"/>
              </a:rPr>
              <a:t>		(SELECT `</a:t>
            </a:r>
            <a:r>
              <a:rPr lang="bg-BG" sz="3400" dirty="0" err="1" smtClean="0">
                <a:latin typeface="Cambria" pitchFamily="18" charset="0"/>
              </a:rPr>
              <a:t>order`</a:t>
            </a:r>
            <a:r>
              <a:rPr lang="bg-BG" sz="3400" dirty="0" smtClean="0">
                <a:latin typeface="Cambria" pitchFamily="18" charset="0"/>
              </a:rPr>
              <a:t>.</a:t>
            </a:r>
            <a:r>
              <a:rPr lang="bg-BG" sz="3400" dirty="0" err="1" smtClean="0">
                <a:latin typeface="Cambria" pitchFamily="18" charset="0"/>
              </a:rPr>
              <a:t>Customer_c_id</a:t>
            </a:r>
            <a:endParaRPr lang="en-US" sz="3400" dirty="0" smtClean="0">
              <a:latin typeface="Cambria" pitchFamily="18" charset="0"/>
            </a:endParaRPr>
          </a:p>
          <a:p>
            <a:pPr>
              <a:buNone/>
            </a:pPr>
            <a:r>
              <a:rPr lang="bg-BG" sz="3400" dirty="0" smtClean="0">
                <a:latin typeface="Cambria" pitchFamily="18" charset="0"/>
              </a:rPr>
              <a:t>		FROM `</a:t>
            </a:r>
            <a:r>
              <a:rPr lang="bg-BG" sz="3400" dirty="0" err="1" smtClean="0">
                <a:latin typeface="Cambria" pitchFamily="18" charset="0"/>
              </a:rPr>
              <a:t>order`</a:t>
            </a:r>
            <a:endParaRPr lang="en-US" sz="3400" dirty="0" smtClean="0">
              <a:latin typeface="Cambria" pitchFamily="18" charset="0"/>
            </a:endParaRPr>
          </a:p>
          <a:p>
            <a:pPr>
              <a:buNone/>
            </a:pPr>
            <a:r>
              <a:rPr lang="bg-BG" sz="3400" dirty="0" smtClean="0">
                <a:latin typeface="Cambria" pitchFamily="18" charset="0"/>
              </a:rPr>
              <a:t>		WHERE `</a:t>
            </a:r>
            <a:r>
              <a:rPr lang="bg-BG" sz="3400" dirty="0" err="1" smtClean="0">
                <a:latin typeface="Cambria" pitchFamily="18" charset="0"/>
              </a:rPr>
              <a:t>order`</a:t>
            </a:r>
            <a:r>
              <a:rPr lang="bg-BG" sz="3400" dirty="0" smtClean="0">
                <a:latin typeface="Cambria" pitchFamily="18" charset="0"/>
              </a:rPr>
              <a:t>.</a:t>
            </a:r>
            <a:r>
              <a:rPr lang="bg-BG" sz="3400" dirty="0" err="1" smtClean="0">
                <a:latin typeface="Cambria" pitchFamily="18" charset="0"/>
              </a:rPr>
              <a:t>payment_method</a:t>
            </a:r>
            <a:r>
              <a:rPr lang="bg-BG" sz="3400" dirty="0" smtClean="0">
                <a:latin typeface="Cambria" pitchFamily="18" charset="0"/>
              </a:rPr>
              <a:t> = '</a:t>
            </a:r>
            <a:r>
              <a:rPr lang="bg-BG" sz="3400" dirty="0" err="1" smtClean="0">
                <a:latin typeface="Cambria" pitchFamily="18" charset="0"/>
              </a:rPr>
              <a:t>cash'</a:t>
            </a:r>
            <a:endParaRPr lang="en-US" sz="3400" dirty="0" smtClean="0">
              <a:latin typeface="Cambria" pitchFamily="18" charset="0"/>
            </a:endParaRPr>
          </a:p>
          <a:p>
            <a:pPr>
              <a:buNone/>
            </a:pPr>
            <a:r>
              <a:rPr lang="bg-BG" sz="3400" dirty="0" smtClean="0">
                <a:latin typeface="Cambria" pitchFamily="18" charset="0"/>
              </a:rPr>
              <a:t>			AND `</a:t>
            </a:r>
            <a:r>
              <a:rPr lang="bg-BG" sz="3400" dirty="0" err="1" smtClean="0">
                <a:latin typeface="Cambria" pitchFamily="18" charset="0"/>
              </a:rPr>
              <a:t>order`</a:t>
            </a:r>
            <a:r>
              <a:rPr lang="bg-BG" sz="3400" dirty="0" smtClean="0">
                <a:latin typeface="Cambria" pitchFamily="18" charset="0"/>
              </a:rPr>
              <a:t>.</a:t>
            </a:r>
            <a:r>
              <a:rPr lang="bg-BG" sz="3400" dirty="0" err="1" smtClean="0">
                <a:latin typeface="Cambria" pitchFamily="18" charset="0"/>
              </a:rPr>
              <a:t>o_num</a:t>
            </a:r>
            <a:r>
              <a:rPr lang="bg-BG" sz="3400" dirty="0" smtClean="0">
                <a:latin typeface="Cambria" pitchFamily="18" charset="0"/>
              </a:rPr>
              <a:t> IN</a:t>
            </a:r>
            <a:endParaRPr lang="en-US" sz="3400" dirty="0" smtClean="0">
              <a:latin typeface="Cambria" pitchFamily="18" charset="0"/>
            </a:endParaRPr>
          </a:p>
          <a:p>
            <a:pPr>
              <a:buNone/>
            </a:pPr>
            <a:r>
              <a:rPr lang="bg-BG" sz="3400" dirty="0" smtClean="0">
                <a:latin typeface="Cambria" pitchFamily="18" charset="0"/>
              </a:rPr>
              <a:t>			(SELECT </a:t>
            </a:r>
            <a:r>
              <a:rPr lang="bg-BG" sz="3400" dirty="0" err="1" smtClean="0">
                <a:latin typeface="Cambria" pitchFamily="18" charset="0"/>
              </a:rPr>
              <a:t>Order_has_item</a:t>
            </a:r>
            <a:r>
              <a:rPr lang="bg-BG" sz="3400" dirty="0" smtClean="0">
                <a:latin typeface="Cambria" pitchFamily="18" charset="0"/>
              </a:rPr>
              <a:t>.</a:t>
            </a:r>
            <a:r>
              <a:rPr lang="bg-BG" sz="3400" dirty="0" err="1" smtClean="0">
                <a:latin typeface="Cambria" pitchFamily="18" charset="0"/>
              </a:rPr>
              <a:t>Order_o_num</a:t>
            </a:r>
            <a:endParaRPr lang="en-US" sz="3400" dirty="0" smtClean="0">
              <a:latin typeface="Cambria" pitchFamily="18" charset="0"/>
            </a:endParaRPr>
          </a:p>
          <a:p>
            <a:pPr>
              <a:buNone/>
            </a:pPr>
            <a:r>
              <a:rPr lang="bg-BG" sz="3400" dirty="0" smtClean="0">
                <a:latin typeface="Cambria" pitchFamily="18" charset="0"/>
              </a:rPr>
              <a:t>			FROM </a:t>
            </a:r>
            <a:r>
              <a:rPr lang="bg-BG" sz="3400" dirty="0" err="1" smtClean="0">
                <a:latin typeface="Cambria" pitchFamily="18" charset="0"/>
              </a:rPr>
              <a:t>Order_has_item</a:t>
            </a:r>
            <a:endParaRPr lang="en-US" sz="3400" dirty="0" smtClean="0">
              <a:latin typeface="Cambria" pitchFamily="18" charset="0"/>
            </a:endParaRPr>
          </a:p>
          <a:p>
            <a:pPr>
              <a:buNone/>
            </a:pPr>
            <a:r>
              <a:rPr lang="bg-BG" sz="3400" dirty="0" smtClean="0">
                <a:latin typeface="Cambria" pitchFamily="18" charset="0"/>
              </a:rPr>
              <a:t>			WHERE </a:t>
            </a:r>
            <a:r>
              <a:rPr lang="bg-BG" sz="3400" dirty="0" err="1" smtClean="0">
                <a:latin typeface="Cambria" pitchFamily="18" charset="0"/>
              </a:rPr>
              <a:t>quantity</a:t>
            </a:r>
            <a:r>
              <a:rPr lang="bg-BG" sz="3400" dirty="0" smtClean="0">
                <a:latin typeface="Cambria" pitchFamily="18" charset="0"/>
              </a:rPr>
              <a:t> &gt; 4))</a:t>
            </a:r>
            <a:endParaRPr lang="en-US" sz="3400" dirty="0" smtClean="0">
              <a:latin typeface="Cambria" pitchFamily="18" charset="0"/>
            </a:endParaRPr>
          </a:p>
          <a:p>
            <a:pPr>
              <a:buNone/>
            </a:pPr>
            <a:r>
              <a:rPr lang="en-US" sz="3400" dirty="0" smtClean="0">
                <a:latin typeface="Cambria" pitchFamily="18" charset="0"/>
              </a:rPr>
              <a:t>  	</a:t>
            </a:r>
            <a:r>
              <a:rPr lang="bg-BG" sz="3400" dirty="0" smtClean="0">
                <a:latin typeface="Cambria" pitchFamily="18" charset="0"/>
              </a:rPr>
              <a:t>UNION</a:t>
            </a:r>
            <a:endParaRPr lang="en-US" sz="3400" dirty="0" smtClean="0">
              <a:latin typeface="Cambria" pitchFamily="18" charset="0"/>
            </a:endParaRPr>
          </a:p>
          <a:p>
            <a:pPr>
              <a:buNone/>
            </a:pPr>
            <a:r>
              <a:rPr lang="en-US" sz="3400" dirty="0" smtClean="0">
                <a:latin typeface="Cambria" pitchFamily="18" charset="0"/>
              </a:rPr>
              <a:t>	</a:t>
            </a:r>
            <a:r>
              <a:rPr lang="bg-BG" sz="3400" dirty="0" smtClean="0">
                <a:latin typeface="Cambria" pitchFamily="18" charset="0"/>
              </a:rPr>
              <a:t>SELECT </a:t>
            </a:r>
            <a:r>
              <a:rPr lang="bg-BG" sz="3400" dirty="0" err="1" smtClean="0">
                <a:latin typeface="Cambria" pitchFamily="18" charset="0"/>
              </a:rPr>
              <a:t>customer</a:t>
            </a:r>
            <a:r>
              <a:rPr lang="bg-BG" sz="3400" dirty="0" smtClean="0">
                <a:latin typeface="Cambria" pitchFamily="18" charset="0"/>
              </a:rPr>
              <a:t>.</a:t>
            </a:r>
            <a:r>
              <a:rPr lang="bg-BG" sz="3400" dirty="0" err="1" smtClean="0">
                <a:latin typeface="Cambria" pitchFamily="18" charset="0"/>
              </a:rPr>
              <a:t>first_name</a:t>
            </a:r>
            <a:r>
              <a:rPr lang="bg-BG" sz="3400" dirty="0" smtClean="0">
                <a:latin typeface="Cambria" pitchFamily="18" charset="0"/>
              </a:rPr>
              <a:t> </a:t>
            </a:r>
            <a:r>
              <a:rPr lang="bg-BG" sz="3400" dirty="0" err="1" smtClean="0">
                <a:latin typeface="Cambria" pitchFamily="18" charset="0"/>
              </a:rPr>
              <a:t>As</a:t>
            </a:r>
            <a:r>
              <a:rPr lang="bg-BG" sz="3400" dirty="0" smtClean="0">
                <a:latin typeface="Cambria" pitchFamily="18" charset="0"/>
              </a:rPr>
              <a:t> '</a:t>
            </a:r>
            <a:r>
              <a:rPr lang="bg-BG" sz="3400" dirty="0" err="1" smtClean="0">
                <a:latin typeface="Cambria" pitchFamily="18" charset="0"/>
              </a:rPr>
              <a:t>First</a:t>
            </a:r>
            <a:r>
              <a:rPr lang="bg-BG" sz="3400" dirty="0" smtClean="0">
                <a:latin typeface="Cambria" pitchFamily="18" charset="0"/>
              </a:rPr>
              <a:t> </a:t>
            </a:r>
            <a:r>
              <a:rPr lang="bg-BG" sz="3400" dirty="0" err="1" smtClean="0">
                <a:latin typeface="Cambria" pitchFamily="18" charset="0"/>
              </a:rPr>
              <a:t>Name'</a:t>
            </a:r>
            <a:r>
              <a:rPr lang="bg-BG" sz="3400" dirty="0" smtClean="0">
                <a:latin typeface="Cambria" pitchFamily="18" charset="0"/>
              </a:rPr>
              <a:t>, </a:t>
            </a:r>
            <a:r>
              <a:rPr lang="bg-BG" sz="3400" dirty="0" err="1" smtClean="0">
                <a:latin typeface="Cambria" pitchFamily="18" charset="0"/>
              </a:rPr>
              <a:t>customer</a:t>
            </a:r>
            <a:r>
              <a:rPr lang="bg-BG" sz="3400" dirty="0" smtClean="0">
                <a:latin typeface="Cambria" pitchFamily="18" charset="0"/>
              </a:rPr>
              <a:t>.</a:t>
            </a:r>
            <a:r>
              <a:rPr lang="bg-BG" sz="3400" dirty="0" err="1" smtClean="0">
                <a:latin typeface="Cambria" pitchFamily="18" charset="0"/>
              </a:rPr>
              <a:t>c_email</a:t>
            </a:r>
            <a:r>
              <a:rPr lang="bg-BG" sz="3400" dirty="0" smtClean="0">
                <a:latin typeface="Cambria" pitchFamily="18" charset="0"/>
              </a:rPr>
              <a:t> </a:t>
            </a:r>
            <a:r>
              <a:rPr lang="bg-BG" sz="3400" dirty="0" err="1" smtClean="0">
                <a:latin typeface="Cambria" pitchFamily="18" charset="0"/>
              </a:rPr>
              <a:t>As</a:t>
            </a:r>
            <a:r>
              <a:rPr lang="bg-BG" sz="3400" dirty="0" smtClean="0">
                <a:latin typeface="Cambria" pitchFamily="18" charset="0"/>
              </a:rPr>
              <a:t> '</a:t>
            </a:r>
            <a:r>
              <a:rPr lang="bg-BG" sz="3400" dirty="0" err="1" smtClean="0">
                <a:latin typeface="Cambria" pitchFamily="18" charset="0"/>
              </a:rPr>
              <a:t>E-mail'</a:t>
            </a:r>
            <a:endParaRPr lang="en-US" sz="3400" dirty="0" smtClean="0">
              <a:latin typeface="Cambria" pitchFamily="18" charset="0"/>
            </a:endParaRPr>
          </a:p>
          <a:p>
            <a:pPr>
              <a:buNone/>
            </a:pPr>
            <a:r>
              <a:rPr lang="en-US" sz="3400" dirty="0" smtClean="0">
                <a:latin typeface="Cambria" pitchFamily="18" charset="0"/>
              </a:rPr>
              <a:t>	</a:t>
            </a:r>
            <a:r>
              <a:rPr lang="bg-BG" sz="3400" dirty="0" smtClean="0">
                <a:latin typeface="Cambria" pitchFamily="18" charset="0"/>
              </a:rPr>
              <a:t>FROM </a:t>
            </a:r>
            <a:r>
              <a:rPr lang="bg-BG" sz="3400" dirty="0" err="1" smtClean="0">
                <a:latin typeface="Cambria" pitchFamily="18" charset="0"/>
              </a:rPr>
              <a:t>customer</a:t>
            </a:r>
            <a:endParaRPr lang="en-US" sz="3400" dirty="0" smtClean="0">
              <a:latin typeface="Cambria" pitchFamily="18" charset="0"/>
            </a:endParaRPr>
          </a:p>
          <a:p>
            <a:pPr>
              <a:buNone/>
            </a:pPr>
            <a:r>
              <a:rPr lang="en-US" sz="3400" dirty="0" smtClean="0">
                <a:latin typeface="Cambria" pitchFamily="18" charset="0"/>
              </a:rPr>
              <a:t>	</a:t>
            </a:r>
            <a:r>
              <a:rPr lang="bg-BG" sz="3400" dirty="0" smtClean="0">
                <a:latin typeface="Cambria" pitchFamily="18" charset="0"/>
              </a:rPr>
              <a:t>WHERE </a:t>
            </a:r>
            <a:r>
              <a:rPr lang="bg-BG" sz="3400" dirty="0" err="1" smtClean="0">
                <a:latin typeface="Cambria" pitchFamily="18" charset="0"/>
              </a:rPr>
              <a:t>customer</a:t>
            </a:r>
            <a:r>
              <a:rPr lang="bg-BG" sz="3400" dirty="0" smtClean="0">
                <a:latin typeface="Cambria" pitchFamily="18" charset="0"/>
              </a:rPr>
              <a:t>.</a:t>
            </a:r>
            <a:r>
              <a:rPr lang="bg-BG" sz="3400" dirty="0" err="1" smtClean="0">
                <a:latin typeface="Cambria" pitchFamily="18" charset="0"/>
              </a:rPr>
              <a:t>C_id</a:t>
            </a:r>
            <a:r>
              <a:rPr lang="bg-BG" sz="3400" dirty="0" smtClean="0">
                <a:latin typeface="Cambria" pitchFamily="18" charset="0"/>
              </a:rPr>
              <a:t> IN </a:t>
            </a:r>
            <a:endParaRPr lang="en-US" sz="3400" dirty="0" smtClean="0">
              <a:latin typeface="Cambria" pitchFamily="18" charset="0"/>
            </a:endParaRPr>
          </a:p>
          <a:p>
            <a:pPr>
              <a:buNone/>
            </a:pPr>
            <a:r>
              <a:rPr lang="bg-BG" sz="3400" dirty="0" smtClean="0">
                <a:latin typeface="Cambria" pitchFamily="18" charset="0"/>
              </a:rPr>
              <a:t>		(SELECT `</a:t>
            </a:r>
            <a:r>
              <a:rPr lang="bg-BG" sz="3400" dirty="0" err="1" smtClean="0">
                <a:latin typeface="Cambria" pitchFamily="18" charset="0"/>
              </a:rPr>
              <a:t>order`</a:t>
            </a:r>
            <a:r>
              <a:rPr lang="bg-BG" sz="3400" dirty="0" smtClean="0">
                <a:latin typeface="Cambria" pitchFamily="18" charset="0"/>
              </a:rPr>
              <a:t>.</a:t>
            </a:r>
            <a:r>
              <a:rPr lang="bg-BG" sz="3400" dirty="0" err="1" smtClean="0">
                <a:latin typeface="Cambria" pitchFamily="18" charset="0"/>
              </a:rPr>
              <a:t>Customer_c_id</a:t>
            </a:r>
            <a:endParaRPr lang="en-US" sz="3400" dirty="0" smtClean="0">
              <a:latin typeface="Cambria" pitchFamily="18" charset="0"/>
            </a:endParaRPr>
          </a:p>
          <a:p>
            <a:pPr>
              <a:buNone/>
            </a:pPr>
            <a:r>
              <a:rPr lang="bg-BG" sz="3400" dirty="0" smtClean="0">
                <a:latin typeface="Cambria" pitchFamily="18" charset="0"/>
              </a:rPr>
              <a:t>		FROM `</a:t>
            </a:r>
            <a:r>
              <a:rPr lang="bg-BG" sz="3400" dirty="0" err="1" smtClean="0">
                <a:latin typeface="Cambria" pitchFamily="18" charset="0"/>
              </a:rPr>
              <a:t>order`</a:t>
            </a:r>
            <a:endParaRPr lang="en-US" sz="3400" dirty="0" smtClean="0">
              <a:latin typeface="Cambria" pitchFamily="18" charset="0"/>
            </a:endParaRPr>
          </a:p>
          <a:p>
            <a:pPr>
              <a:buNone/>
            </a:pPr>
            <a:r>
              <a:rPr lang="bg-BG" sz="3400" dirty="0" smtClean="0">
                <a:latin typeface="Cambria" pitchFamily="18" charset="0"/>
              </a:rPr>
              <a:t>		WHERE `</a:t>
            </a:r>
            <a:r>
              <a:rPr lang="bg-BG" sz="3400" dirty="0" err="1" smtClean="0">
                <a:latin typeface="Cambria" pitchFamily="18" charset="0"/>
              </a:rPr>
              <a:t>order`</a:t>
            </a:r>
            <a:r>
              <a:rPr lang="bg-BG" sz="3400" dirty="0" smtClean="0">
                <a:latin typeface="Cambria" pitchFamily="18" charset="0"/>
              </a:rPr>
              <a:t>.</a:t>
            </a:r>
            <a:r>
              <a:rPr lang="bg-BG" sz="3400" dirty="0" err="1" smtClean="0">
                <a:latin typeface="Cambria" pitchFamily="18" charset="0"/>
              </a:rPr>
              <a:t>payment_method</a:t>
            </a:r>
            <a:r>
              <a:rPr lang="bg-BG" sz="3400" dirty="0" smtClean="0">
                <a:latin typeface="Cambria" pitchFamily="18" charset="0"/>
              </a:rPr>
              <a:t> = '</a:t>
            </a:r>
            <a:r>
              <a:rPr lang="bg-BG" sz="3400" dirty="0" err="1" smtClean="0">
                <a:latin typeface="Cambria" pitchFamily="18" charset="0"/>
              </a:rPr>
              <a:t>credit'</a:t>
            </a:r>
            <a:endParaRPr lang="en-US" sz="3400" dirty="0" smtClean="0">
              <a:latin typeface="Cambria" pitchFamily="18" charset="0"/>
            </a:endParaRPr>
          </a:p>
          <a:p>
            <a:pPr>
              <a:buNone/>
            </a:pPr>
            <a:r>
              <a:rPr lang="bg-BG" sz="3400" dirty="0" smtClean="0">
                <a:latin typeface="Cambria" pitchFamily="18" charset="0"/>
              </a:rPr>
              <a:t>			AND `</a:t>
            </a:r>
            <a:r>
              <a:rPr lang="bg-BG" sz="3400" dirty="0" err="1" smtClean="0">
                <a:latin typeface="Cambria" pitchFamily="18" charset="0"/>
              </a:rPr>
              <a:t>order`</a:t>
            </a:r>
            <a:r>
              <a:rPr lang="bg-BG" sz="3400" dirty="0" smtClean="0">
                <a:latin typeface="Cambria" pitchFamily="18" charset="0"/>
              </a:rPr>
              <a:t>.</a:t>
            </a:r>
            <a:r>
              <a:rPr lang="bg-BG" sz="3400" dirty="0" err="1" smtClean="0">
                <a:latin typeface="Cambria" pitchFamily="18" charset="0"/>
              </a:rPr>
              <a:t>o_num</a:t>
            </a:r>
            <a:r>
              <a:rPr lang="bg-BG" sz="3400" dirty="0" smtClean="0">
                <a:latin typeface="Cambria" pitchFamily="18" charset="0"/>
              </a:rPr>
              <a:t> IN</a:t>
            </a:r>
            <a:endParaRPr lang="en-US" sz="3400" dirty="0" smtClean="0">
              <a:latin typeface="Cambria" pitchFamily="18" charset="0"/>
            </a:endParaRPr>
          </a:p>
          <a:p>
            <a:pPr>
              <a:buNone/>
            </a:pPr>
            <a:r>
              <a:rPr lang="bg-BG" sz="3400" dirty="0" smtClean="0">
                <a:latin typeface="Cambria" pitchFamily="18" charset="0"/>
              </a:rPr>
              <a:t>				(SELECT </a:t>
            </a:r>
            <a:r>
              <a:rPr lang="en-US" sz="3400" dirty="0" smtClean="0">
                <a:latin typeface="Cambria" pitchFamily="18" charset="0"/>
              </a:rPr>
              <a:t>			</a:t>
            </a:r>
            <a:r>
              <a:rPr lang="bg-BG" sz="3400" dirty="0" err="1" smtClean="0">
                <a:latin typeface="Cambria" pitchFamily="18" charset="0"/>
              </a:rPr>
              <a:t>Order_has_item</a:t>
            </a:r>
            <a:r>
              <a:rPr lang="bg-BG" sz="3400" dirty="0" smtClean="0">
                <a:latin typeface="Cambria" pitchFamily="18" charset="0"/>
              </a:rPr>
              <a:t>.</a:t>
            </a:r>
            <a:r>
              <a:rPr lang="bg-BG" sz="3400" dirty="0" err="1" smtClean="0">
                <a:latin typeface="Cambria" pitchFamily="18" charset="0"/>
              </a:rPr>
              <a:t>Order_o_num</a:t>
            </a:r>
            <a:endParaRPr lang="en-US" sz="3400" dirty="0" smtClean="0">
              <a:latin typeface="Cambria" pitchFamily="18" charset="0"/>
            </a:endParaRPr>
          </a:p>
          <a:p>
            <a:pPr>
              <a:buNone/>
            </a:pPr>
            <a:r>
              <a:rPr lang="bg-BG" sz="3400" dirty="0" smtClean="0">
                <a:latin typeface="Cambria" pitchFamily="18" charset="0"/>
              </a:rPr>
              <a:t>				FROM </a:t>
            </a:r>
            <a:r>
              <a:rPr lang="en-US" sz="3400" dirty="0" smtClean="0">
                <a:latin typeface="Cambria" pitchFamily="18" charset="0"/>
              </a:rPr>
              <a:t>				</a:t>
            </a:r>
            <a:r>
              <a:rPr lang="bg-BG" sz="3400" dirty="0" err="1" smtClean="0">
                <a:latin typeface="Cambria" pitchFamily="18" charset="0"/>
              </a:rPr>
              <a:t>Order_has_item</a:t>
            </a:r>
            <a:endParaRPr lang="en-US" sz="3400" dirty="0" smtClean="0">
              <a:latin typeface="Cambria" pitchFamily="18" charset="0"/>
            </a:endParaRPr>
          </a:p>
          <a:p>
            <a:pPr>
              <a:buNone/>
            </a:pPr>
            <a:r>
              <a:rPr lang="bg-BG" sz="3400" dirty="0" smtClean="0">
                <a:latin typeface="Cambria" pitchFamily="18" charset="0"/>
              </a:rPr>
              <a:t>			WHERE </a:t>
            </a:r>
            <a:r>
              <a:rPr lang="bg-BG" sz="3400" dirty="0" err="1" smtClean="0">
                <a:latin typeface="Cambria" pitchFamily="18" charset="0"/>
              </a:rPr>
              <a:t>quantity</a:t>
            </a:r>
            <a:r>
              <a:rPr lang="bg-BG" sz="3400" dirty="0" smtClean="0">
                <a:latin typeface="Cambria" pitchFamily="18" charset="0"/>
              </a:rPr>
              <a:t> &gt; 4))</a:t>
            </a:r>
            <a:endParaRPr lang="en-US" sz="3400" dirty="0" smtClean="0">
              <a:latin typeface="Cambria" pitchFamily="18" charset="0"/>
            </a:endParaRPr>
          </a:p>
          <a:p>
            <a:pPr>
              <a:buNone/>
            </a:pPr>
            <a:r>
              <a:rPr lang="en-US" sz="3400" dirty="0" smtClean="0">
                <a:latin typeface="Cambria" pitchFamily="18" charset="0"/>
              </a:rPr>
              <a:t> </a:t>
            </a:r>
          </a:p>
          <a:p>
            <a:pPr>
              <a:buNone/>
            </a:pPr>
            <a:r>
              <a:rPr lang="bg-BG" dirty="0" smtClean="0"/>
              <a:t> </a:t>
            </a:r>
            <a:endParaRPr lang="en-US" dirty="0" smtClean="0"/>
          </a:p>
          <a:p>
            <a:pPr>
              <a:buNone/>
            </a:pPr>
            <a:r>
              <a:rPr lang="en-US" dirty="0" smtClean="0"/>
              <a:t> </a:t>
            </a:r>
            <a:endParaRPr lang="en-US" dirty="0"/>
          </a:p>
        </p:txBody>
      </p:sp>
      <p:sp>
        <p:nvSpPr>
          <p:cNvPr id="5" name="Content Placeholder 4"/>
          <p:cNvSpPr>
            <a:spLocks noGrp="1"/>
          </p:cNvSpPr>
          <p:nvPr>
            <p:ph sz="half" idx="1"/>
          </p:nvPr>
        </p:nvSpPr>
        <p:spPr>
          <a:xfrm>
            <a:off x="304800" y="1333500"/>
            <a:ext cx="4038600" cy="3771636"/>
          </a:xfrm>
        </p:spPr>
        <p:txBody>
          <a:bodyPr>
            <a:normAutofit fontScale="32500" lnSpcReduction="20000"/>
          </a:bodyPr>
          <a:lstStyle/>
          <a:p>
            <a:pPr marL="0" indent="0" algn="ctr">
              <a:buNone/>
            </a:pPr>
            <a:r>
              <a:rPr lang="en-US" sz="4300" b="1" dirty="0" smtClean="0">
                <a:solidFill>
                  <a:schemeClr val="accent1"/>
                </a:solidFill>
                <a:latin typeface="Cambria" pitchFamily="18" charset="0"/>
              </a:rPr>
              <a:t>Query </a:t>
            </a:r>
            <a:r>
              <a:rPr lang="en-US" sz="4300" b="1" dirty="0" smtClean="0">
                <a:solidFill>
                  <a:schemeClr val="accent1"/>
                </a:solidFill>
                <a:latin typeface="Cambria" pitchFamily="18" charset="0"/>
              </a:rPr>
              <a:t>7: The company has decided they want to send Christmas cards to their customers – specially preferred customers, who have 4 items in their orders. That being said, people who pay with cash are more likely to check their regular mail, while people who pay with credit cards are more likely to use electronic mail. This query outputs the first name and the address or respectively the e-mail needed for the card sender to make send the cards.  </a:t>
            </a:r>
          </a:p>
          <a:p>
            <a:endParaRPr lang="en-US" dirty="0"/>
          </a:p>
        </p:txBody>
      </p:sp>
      <p:sp>
        <p:nvSpPr>
          <p:cNvPr id="6" name="Title 1"/>
          <p:cNvSpPr>
            <a:spLocks noGrp="1"/>
          </p:cNvSpPr>
          <p:nvPr>
            <p:ph type="title"/>
          </p:nvPr>
        </p:nvSpPr>
        <p:spPr>
          <a:xfrm>
            <a:off x="381000" y="190500"/>
            <a:ext cx="4114800" cy="952500"/>
          </a:xfrm>
        </p:spPr>
        <p:txBody>
          <a:bodyPr/>
          <a:lstStyle/>
          <a:p>
            <a:r>
              <a:rPr lang="en-US" dirty="0" smtClean="0">
                <a:solidFill>
                  <a:schemeClr val="accent1"/>
                </a:solidFill>
                <a:latin typeface="Chintzy CPU BRK" pitchFamily="2" charset="0"/>
              </a:rPr>
              <a:t>Queries</a:t>
            </a:r>
            <a:endParaRPr lang="en-US" dirty="0">
              <a:solidFill>
                <a:schemeClr val="accent1"/>
              </a:solidFill>
              <a:latin typeface="Chintzy CPU BRK" pitchFamily="2"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3267" y="3390900"/>
            <a:ext cx="2241665" cy="1813018"/>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24400" y="419100"/>
            <a:ext cx="4267200" cy="5181600"/>
          </a:xfrm>
        </p:spPr>
        <p:txBody>
          <a:bodyPr>
            <a:noAutofit/>
          </a:bodyPr>
          <a:lstStyle/>
          <a:p>
            <a:pPr>
              <a:lnSpc>
                <a:spcPct val="90000"/>
              </a:lnSpc>
              <a:buNone/>
            </a:pPr>
            <a:r>
              <a:rPr lang="en-US" sz="1400" dirty="0" smtClean="0">
                <a:latin typeface="Cambria" pitchFamily="18" charset="0"/>
              </a:rPr>
              <a:t>WHERE</a:t>
            </a:r>
          </a:p>
          <a:p>
            <a:pPr>
              <a:lnSpc>
                <a:spcPct val="90000"/>
              </a:lnSpc>
              <a:buNone/>
            </a:pPr>
            <a:r>
              <a:rPr lang="en-US" sz="1400" dirty="0" smtClean="0">
                <a:latin typeface="Cambria" pitchFamily="18" charset="0"/>
              </a:rPr>
              <a:t>                   </a:t>
            </a:r>
            <a:r>
              <a:rPr lang="en-US" sz="1400" dirty="0" err="1" smtClean="0">
                <a:latin typeface="Cambria" pitchFamily="18" charset="0"/>
              </a:rPr>
              <a:t>order_has_item.Item_i_id</a:t>
            </a:r>
            <a:r>
              <a:rPr lang="en-US" sz="1400" dirty="0" smtClean="0">
                <a:latin typeface="Cambria" pitchFamily="18" charset="0"/>
              </a:rPr>
              <a:t> </a:t>
            </a:r>
            <a:r>
              <a:rPr lang="en-US" sz="1400" dirty="0" smtClean="0">
                <a:latin typeface="Cambria" pitchFamily="18" charset="0"/>
              </a:rPr>
              <a:t>IN (SELECT </a:t>
            </a:r>
          </a:p>
          <a:p>
            <a:pPr>
              <a:lnSpc>
                <a:spcPct val="90000"/>
              </a:lnSpc>
              <a:buNone/>
            </a:pPr>
            <a:r>
              <a:rPr lang="en-US" sz="1400" dirty="0" smtClean="0">
                <a:latin typeface="Cambria" pitchFamily="18" charset="0"/>
              </a:rPr>
              <a:t>                            </a:t>
            </a:r>
            <a:r>
              <a:rPr lang="en-US" sz="1400" dirty="0" err="1" smtClean="0">
                <a:latin typeface="Cambria" pitchFamily="18" charset="0"/>
              </a:rPr>
              <a:t>i_id</a:t>
            </a:r>
            <a:endParaRPr lang="en-US" sz="1400" dirty="0" smtClean="0">
              <a:latin typeface="Cambria" pitchFamily="18" charset="0"/>
            </a:endParaRPr>
          </a:p>
          <a:p>
            <a:pPr>
              <a:lnSpc>
                <a:spcPct val="90000"/>
              </a:lnSpc>
              <a:buNone/>
            </a:pPr>
            <a:r>
              <a:rPr lang="en-US" sz="1400" dirty="0" smtClean="0">
                <a:latin typeface="Cambria" pitchFamily="18" charset="0"/>
              </a:rPr>
              <a:t>                        FROM</a:t>
            </a:r>
          </a:p>
          <a:p>
            <a:pPr>
              <a:lnSpc>
                <a:spcPct val="90000"/>
              </a:lnSpc>
              <a:buNone/>
            </a:pPr>
            <a:r>
              <a:rPr lang="en-US" sz="1400" dirty="0" smtClean="0">
                <a:latin typeface="Cambria" pitchFamily="18" charset="0"/>
              </a:rPr>
              <a:t>                            item</a:t>
            </a:r>
          </a:p>
          <a:p>
            <a:pPr>
              <a:lnSpc>
                <a:spcPct val="90000"/>
              </a:lnSpc>
              <a:buNone/>
            </a:pPr>
            <a:r>
              <a:rPr lang="en-US" sz="1400" dirty="0" smtClean="0">
                <a:latin typeface="Cambria" pitchFamily="18" charset="0"/>
              </a:rPr>
              <a:t>                        WHERE</a:t>
            </a:r>
          </a:p>
          <a:p>
            <a:pPr>
              <a:lnSpc>
                <a:spcPct val="90000"/>
              </a:lnSpc>
              <a:buNone/>
            </a:pPr>
            <a:r>
              <a:rPr lang="en-US" sz="1400" dirty="0" smtClean="0">
                <a:latin typeface="Cambria" pitchFamily="18" charset="0"/>
              </a:rPr>
              <a:t>                            </a:t>
            </a:r>
            <a:r>
              <a:rPr lang="en-US" sz="1400" dirty="0" err="1" smtClean="0">
                <a:latin typeface="Cambria" pitchFamily="18" charset="0"/>
              </a:rPr>
              <a:t>i_id</a:t>
            </a:r>
            <a:r>
              <a:rPr lang="en-US" sz="1400" dirty="0" smtClean="0">
                <a:latin typeface="Cambria" pitchFamily="18" charset="0"/>
              </a:rPr>
              <a:t> IN (SELECT </a:t>
            </a:r>
          </a:p>
          <a:p>
            <a:pPr>
              <a:lnSpc>
                <a:spcPct val="90000"/>
              </a:lnSpc>
              <a:buNone/>
            </a:pPr>
            <a:r>
              <a:rPr lang="en-US" sz="1400" dirty="0" smtClean="0">
                <a:latin typeface="Cambria" pitchFamily="18" charset="0"/>
              </a:rPr>
              <a:t>                                    </a:t>
            </a:r>
            <a:r>
              <a:rPr lang="en-US" sz="1400" dirty="0" err="1" smtClean="0">
                <a:latin typeface="Cambria" pitchFamily="18" charset="0"/>
              </a:rPr>
              <a:t>i_id</a:t>
            </a:r>
            <a:endParaRPr lang="en-US" sz="1400" dirty="0" smtClean="0">
              <a:latin typeface="Cambria" pitchFamily="18" charset="0"/>
            </a:endParaRPr>
          </a:p>
          <a:p>
            <a:pPr>
              <a:lnSpc>
                <a:spcPct val="90000"/>
              </a:lnSpc>
              <a:buNone/>
            </a:pPr>
            <a:r>
              <a:rPr lang="en-US" sz="1400" dirty="0" smtClean="0">
                <a:latin typeface="Cambria" pitchFamily="18" charset="0"/>
              </a:rPr>
              <a:t>                                FROM</a:t>
            </a:r>
          </a:p>
          <a:p>
            <a:pPr>
              <a:lnSpc>
                <a:spcPct val="90000"/>
              </a:lnSpc>
              <a:buNone/>
            </a:pPr>
            <a:r>
              <a:rPr lang="en-US" sz="1400" dirty="0" smtClean="0">
                <a:latin typeface="Cambria" pitchFamily="18" charset="0"/>
              </a:rPr>
              <a:t>                                    kitchen)</a:t>
            </a:r>
          </a:p>
          <a:p>
            <a:pPr>
              <a:lnSpc>
                <a:spcPct val="90000"/>
              </a:lnSpc>
              <a:buNone/>
            </a:pPr>
            <a:r>
              <a:rPr lang="en-US" sz="1400" dirty="0" smtClean="0">
                <a:latin typeface="Cambria" pitchFamily="18" charset="0"/>
              </a:rPr>
              <a:t>                                AND </a:t>
            </a:r>
            <a:r>
              <a:rPr lang="en-US" sz="1400" dirty="0" err="1" smtClean="0">
                <a:latin typeface="Cambria" pitchFamily="18" charset="0"/>
              </a:rPr>
              <a:t>Brand_b_name</a:t>
            </a:r>
            <a:r>
              <a:rPr lang="en-US" sz="1400" dirty="0" smtClean="0">
                <a:latin typeface="Cambria" pitchFamily="18" charset="0"/>
              </a:rPr>
              <a:t> IN ('Apple' , 'Acer'))</a:t>
            </a:r>
          </a:p>
          <a:p>
            <a:pPr>
              <a:lnSpc>
                <a:spcPct val="90000"/>
              </a:lnSpc>
              <a:buNone/>
            </a:pPr>
            <a:r>
              <a:rPr lang="en-US" sz="1400" dirty="0" smtClean="0">
                <a:latin typeface="Cambria" pitchFamily="18" charset="0"/>
              </a:rPr>
              <a:t>                        AND quantity &gt; 2)</a:t>
            </a:r>
          </a:p>
          <a:p>
            <a:pPr>
              <a:lnSpc>
                <a:spcPct val="90000"/>
              </a:lnSpc>
              <a:buNone/>
            </a:pPr>
            <a:r>
              <a:rPr lang="en-US" sz="1400" dirty="0" smtClean="0">
                <a:latin typeface="Cambria" pitchFamily="18" charset="0"/>
              </a:rPr>
              <a:t>                AND EXISTS( SELECT </a:t>
            </a:r>
          </a:p>
          <a:p>
            <a:pPr>
              <a:lnSpc>
                <a:spcPct val="90000"/>
              </a:lnSpc>
              <a:buNone/>
            </a:pPr>
            <a:r>
              <a:rPr lang="en-US" sz="1400" dirty="0" smtClean="0">
                <a:latin typeface="Cambria" pitchFamily="18" charset="0"/>
              </a:rPr>
              <a:t>                    *</a:t>
            </a:r>
          </a:p>
          <a:p>
            <a:pPr>
              <a:lnSpc>
                <a:spcPct val="90000"/>
              </a:lnSpc>
              <a:buNone/>
            </a:pPr>
            <a:r>
              <a:rPr lang="en-US" sz="1400" dirty="0" smtClean="0">
                <a:latin typeface="Cambria" pitchFamily="18" charset="0"/>
              </a:rPr>
              <a:t>                FROM</a:t>
            </a:r>
          </a:p>
          <a:p>
            <a:pPr>
              <a:lnSpc>
                <a:spcPct val="90000"/>
              </a:lnSpc>
              <a:buNone/>
            </a:pPr>
            <a:r>
              <a:rPr lang="en-US" sz="1400" dirty="0" smtClean="0">
                <a:latin typeface="Cambria" pitchFamily="18" charset="0"/>
              </a:rPr>
              <a:t>                    bill</a:t>
            </a:r>
          </a:p>
          <a:p>
            <a:pPr>
              <a:lnSpc>
                <a:spcPct val="90000"/>
              </a:lnSpc>
              <a:buNone/>
            </a:pPr>
            <a:r>
              <a:rPr lang="en-US" sz="1400" dirty="0" smtClean="0">
                <a:latin typeface="Cambria" pitchFamily="18" charset="0"/>
              </a:rPr>
              <a:t>                WHERE</a:t>
            </a:r>
          </a:p>
          <a:p>
            <a:pPr>
              <a:lnSpc>
                <a:spcPct val="90000"/>
              </a:lnSpc>
              <a:buNone/>
            </a:pPr>
            <a:r>
              <a:rPr lang="en-US" sz="1400" dirty="0" smtClean="0">
                <a:latin typeface="Cambria" pitchFamily="18" charset="0"/>
              </a:rPr>
              <a:t>                    amount &gt; 3000</a:t>
            </a:r>
          </a:p>
          <a:p>
            <a:pPr>
              <a:lnSpc>
                <a:spcPct val="90000"/>
              </a:lnSpc>
              <a:buNone/>
            </a:pPr>
            <a:r>
              <a:rPr lang="en-US" sz="1400" dirty="0" smtClean="0">
                <a:latin typeface="Cambria" pitchFamily="18" charset="0"/>
              </a:rPr>
              <a:t>                        AND </a:t>
            </a:r>
            <a:r>
              <a:rPr lang="en-US" sz="1400" dirty="0" err="1" smtClean="0">
                <a:latin typeface="Cambria" pitchFamily="18" charset="0"/>
              </a:rPr>
              <a:t>bill.Order_o_num</a:t>
            </a:r>
            <a:r>
              <a:rPr lang="en-US" sz="1400" dirty="0" smtClean="0">
                <a:latin typeface="Cambria" pitchFamily="18" charset="0"/>
              </a:rPr>
              <a:t> = `</a:t>
            </a:r>
            <a:r>
              <a:rPr lang="en-US" sz="1400" dirty="0" err="1" smtClean="0">
                <a:latin typeface="Cambria" pitchFamily="18" charset="0"/>
              </a:rPr>
              <a:t>order`.o_num</a:t>
            </a:r>
            <a:r>
              <a:rPr lang="en-US" sz="1400" dirty="0" smtClean="0">
                <a:latin typeface="Cambria" pitchFamily="18" charset="0"/>
              </a:rPr>
              <a:t>))</a:t>
            </a:r>
          </a:p>
        </p:txBody>
      </p:sp>
      <p:sp>
        <p:nvSpPr>
          <p:cNvPr id="5" name="Title 1"/>
          <p:cNvSpPr>
            <a:spLocks noGrp="1"/>
          </p:cNvSpPr>
          <p:nvPr>
            <p:ph type="title"/>
          </p:nvPr>
        </p:nvSpPr>
        <p:spPr>
          <a:xfrm>
            <a:off x="-304800" y="114300"/>
            <a:ext cx="4800600" cy="952500"/>
          </a:xfrm>
        </p:spPr>
        <p:txBody>
          <a:bodyPr/>
          <a:lstStyle/>
          <a:p>
            <a:r>
              <a:rPr lang="en-US" dirty="0" smtClean="0">
                <a:solidFill>
                  <a:schemeClr val="accent1"/>
                </a:solidFill>
                <a:latin typeface="Chintzy CPU BRK" pitchFamily="2" charset="0"/>
              </a:rPr>
              <a:t>Queries</a:t>
            </a:r>
            <a:endParaRPr lang="en-US" dirty="0">
              <a:solidFill>
                <a:schemeClr val="accent1"/>
              </a:solidFill>
              <a:latin typeface="Chintzy CPU BRK" pitchFamily="2" charset="0"/>
            </a:endParaRPr>
          </a:p>
        </p:txBody>
      </p:sp>
      <p:sp>
        <p:nvSpPr>
          <p:cNvPr id="6" name="Rectangle 5"/>
          <p:cNvSpPr/>
          <p:nvPr/>
        </p:nvSpPr>
        <p:spPr>
          <a:xfrm>
            <a:off x="457200" y="1181100"/>
            <a:ext cx="3810000" cy="954107"/>
          </a:xfrm>
          <a:prstGeom prst="rect">
            <a:avLst/>
          </a:prstGeom>
        </p:spPr>
        <p:txBody>
          <a:bodyPr wrap="square">
            <a:spAutoFit/>
          </a:bodyPr>
          <a:lstStyle/>
          <a:p>
            <a:r>
              <a:rPr lang="en-US" sz="1400" b="1" dirty="0" smtClean="0">
                <a:solidFill>
                  <a:schemeClr val="accent1"/>
                </a:solidFill>
                <a:latin typeface="Cambria" pitchFamily="18" charset="0"/>
              </a:rPr>
              <a:t>Query 8: List all clients who ordered more than 2 kitchen items from either Apple or Acer and who paid more than $3000 for their order.</a:t>
            </a:r>
            <a:endParaRPr lang="en-US" sz="1400" b="1" dirty="0">
              <a:solidFill>
                <a:schemeClr val="accent1"/>
              </a:solidFill>
              <a:latin typeface="Cambria" pitchFamily="18" charset="0"/>
            </a:endParaRPr>
          </a:p>
        </p:txBody>
      </p:sp>
      <p:sp>
        <p:nvSpPr>
          <p:cNvPr id="7" name="TextBox 6"/>
          <p:cNvSpPr txBox="1"/>
          <p:nvPr/>
        </p:nvSpPr>
        <p:spPr>
          <a:xfrm>
            <a:off x="533400" y="2324100"/>
            <a:ext cx="3733800" cy="3028521"/>
          </a:xfrm>
          <a:prstGeom prst="rect">
            <a:avLst/>
          </a:prstGeom>
          <a:noFill/>
        </p:spPr>
        <p:txBody>
          <a:bodyPr wrap="square" rtlCol="0">
            <a:spAutoFit/>
          </a:bodyPr>
          <a:lstStyle/>
          <a:p>
            <a:pPr>
              <a:lnSpc>
                <a:spcPct val="90000"/>
              </a:lnSpc>
              <a:buNone/>
            </a:pPr>
            <a:r>
              <a:rPr lang="en-US" sz="1600" dirty="0" smtClean="0">
                <a:latin typeface="Cambria" pitchFamily="18" charset="0"/>
              </a:rPr>
              <a:t>SELECT  *</a:t>
            </a:r>
          </a:p>
          <a:p>
            <a:pPr>
              <a:lnSpc>
                <a:spcPct val="90000"/>
              </a:lnSpc>
              <a:buNone/>
            </a:pPr>
            <a:r>
              <a:rPr lang="en-US" sz="1600" dirty="0" smtClean="0">
                <a:latin typeface="Cambria" pitchFamily="18" charset="0"/>
              </a:rPr>
              <a:t>FROM customer</a:t>
            </a:r>
          </a:p>
          <a:p>
            <a:pPr>
              <a:lnSpc>
                <a:spcPct val="90000"/>
              </a:lnSpc>
              <a:buNone/>
            </a:pPr>
            <a:r>
              <a:rPr lang="en-US" sz="1600" dirty="0" smtClean="0">
                <a:latin typeface="Cambria" pitchFamily="18" charset="0"/>
              </a:rPr>
              <a:t>WHERE</a:t>
            </a:r>
          </a:p>
          <a:p>
            <a:pPr>
              <a:lnSpc>
                <a:spcPct val="90000"/>
              </a:lnSpc>
              <a:buNone/>
            </a:pPr>
            <a:r>
              <a:rPr lang="en-US" sz="1600" dirty="0" smtClean="0">
                <a:latin typeface="Cambria" pitchFamily="18" charset="0"/>
              </a:rPr>
              <a:t>    EXISTS( SELECT  *</a:t>
            </a:r>
          </a:p>
          <a:p>
            <a:pPr>
              <a:lnSpc>
                <a:spcPct val="90000"/>
              </a:lnSpc>
              <a:buNone/>
            </a:pPr>
            <a:r>
              <a:rPr lang="en-US" sz="1600" dirty="0" smtClean="0">
                <a:latin typeface="Cambria" pitchFamily="18" charset="0"/>
              </a:rPr>
              <a:t>        FROM  `order`</a:t>
            </a:r>
          </a:p>
          <a:p>
            <a:pPr>
              <a:lnSpc>
                <a:spcPct val="90000"/>
              </a:lnSpc>
              <a:buNone/>
            </a:pPr>
            <a:r>
              <a:rPr lang="en-US" sz="1600" dirty="0" smtClean="0">
                <a:latin typeface="Cambria" pitchFamily="18" charset="0"/>
              </a:rPr>
              <a:t>        WHERE</a:t>
            </a:r>
          </a:p>
          <a:p>
            <a:pPr>
              <a:lnSpc>
                <a:spcPct val="90000"/>
              </a:lnSpc>
              <a:buNone/>
            </a:pPr>
            <a:r>
              <a:rPr lang="en-US" sz="1600" dirty="0" smtClean="0">
                <a:latin typeface="Cambria" pitchFamily="18" charset="0"/>
              </a:rPr>
              <a:t>            </a:t>
            </a:r>
            <a:r>
              <a:rPr lang="en-US" sz="1600" dirty="0" err="1" smtClean="0">
                <a:latin typeface="Cambria" pitchFamily="18" charset="0"/>
              </a:rPr>
              <a:t>customer.c_id</a:t>
            </a:r>
            <a:r>
              <a:rPr lang="en-US" sz="1600" dirty="0" smtClean="0">
                <a:latin typeface="Cambria" pitchFamily="18" charset="0"/>
              </a:rPr>
              <a:t> = `</a:t>
            </a:r>
            <a:r>
              <a:rPr lang="en-US" sz="1600" dirty="0" err="1" smtClean="0">
                <a:latin typeface="Cambria" pitchFamily="18" charset="0"/>
              </a:rPr>
              <a:t>order`.Customer_c_id</a:t>
            </a:r>
            <a:endParaRPr lang="en-US" sz="1600" dirty="0" smtClean="0">
              <a:latin typeface="Cambria" pitchFamily="18" charset="0"/>
            </a:endParaRPr>
          </a:p>
          <a:p>
            <a:pPr>
              <a:lnSpc>
                <a:spcPct val="90000"/>
              </a:lnSpc>
              <a:buNone/>
            </a:pPr>
            <a:r>
              <a:rPr lang="en-US" sz="1600" dirty="0" smtClean="0">
                <a:latin typeface="Cambria" pitchFamily="18" charset="0"/>
              </a:rPr>
              <a:t>                AND </a:t>
            </a:r>
            <a:r>
              <a:rPr lang="en-US" sz="1600" dirty="0" err="1" smtClean="0">
                <a:latin typeface="Cambria" pitchFamily="18" charset="0"/>
              </a:rPr>
              <a:t>o_num</a:t>
            </a:r>
            <a:r>
              <a:rPr lang="en-US" sz="1600" dirty="0" smtClean="0">
                <a:latin typeface="Cambria" pitchFamily="18" charset="0"/>
              </a:rPr>
              <a:t> IN (SELECT </a:t>
            </a:r>
          </a:p>
          <a:p>
            <a:pPr>
              <a:lnSpc>
                <a:spcPct val="90000"/>
              </a:lnSpc>
              <a:buNone/>
            </a:pPr>
            <a:r>
              <a:rPr lang="en-US" sz="1600" dirty="0" smtClean="0">
                <a:latin typeface="Cambria" pitchFamily="18" charset="0"/>
              </a:rPr>
              <a:t>                    </a:t>
            </a:r>
            <a:r>
              <a:rPr lang="en-US" sz="1600" dirty="0" err="1" smtClean="0">
                <a:latin typeface="Cambria" pitchFamily="18" charset="0"/>
              </a:rPr>
              <a:t>order_o_num</a:t>
            </a:r>
            <a:endParaRPr lang="en-US" sz="1600" dirty="0" smtClean="0">
              <a:latin typeface="Cambria" pitchFamily="18" charset="0"/>
            </a:endParaRPr>
          </a:p>
          <a:p>
            <a:pPr>
              <a:lnSpc>
                <a:spcPct val="90000"/>
              </a:lnSpc>
              <a:buNone/>
            </a:pPr>
            <a:r>
              <a:rPr lang="en-US" sz="1600" dirty="0" smtClean="0">
                <a:latin typeface="Cambria" pitchFamily="18" charset="0"/>
              </a:rPr>
              <a:t>                FROM</a:t>
            </a:r>
          </a:p>
          <a:p>
            <a:pPr>
              <a:lnSpc>
                <a:spcPct val="90000"/>
              </a:lnSpc>
              <a:buNone/>
            </a:pPr>
            <a:r>
              <a:rPr lang="en-US" sz="1600" dirty="0" smtClean="0">
                <a:latin typeface="Cambria" pitchFamily="18" charset="0"/>
              </a:rPr>
              <a:t>                    </a:t>
            </a:r>
            <a:r>
              <a:rPr lang="en-US" sz="1600" dirty="0" err="1" smtClean="0">
                <a:latin typeface="Cambria" pitchFamily="18" charset="0"/>
              </a:rPr>
              <a:t>order_has_item</a:t>
            </a:r>
            <a:endParaRPr lang="en-US" sz="1600" dirty="0" smtClean="0">
              <a:latin typeface="Cambria" pitchFamily="18" charset="0"/>
            </a:endParaRPr>
          </a:p>
          <a:p>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5143500"/>
            <a:ext cx="6385253" cy="47945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8600" y="952500"/>
            <a:ext cx="4038600" cy="3771636"/>
          </a:xfrm>
        </p:spPr>
        <p:txBody>
          <a:bodyPr>
            <a:normAutofit fontScale="40000" lnSpcReduction="20000"/>
          </a:bodyPr>
          <a:lstStyle/>
          <a:p>
            <a:pPr marL="0" indent="0">
              <a:buNone/>
            </a:pPr>
            <a:r>
              <a:rPr lang="en-US" sz="3000" b="1" dirty="0" smtClean="0">
                <a:solidFill>
                  <a:schemeClr val="accent1"/>
                </a:solidFill>
                <a:latin typeface="Cambria" pitchFamily="18" charset="0"/>
              </a:rPr>
              <a:t>Query 9: Sum up the amount paid for all orders which include at least two different items with each item having a price over $500.</a:t>
            </a:r>
          </a:p>
          <a:p>
            <a:pPr marL="0" indent="0">
              <a:buNone/>
            </a:pPr>
            <a:r>
              <a:rPr lang="en-US" sz="3000" dirty="0" smtClean="0">
                <a:latin typeface="Cambria" pitchFamily="18" charset="0"/>
              </a:rPr>
              <a:t> </a:t>
            </a:r>
          </a:p>
          <a:p>
            <a:pPr marL="0" indent="0">
              <a:buNone/>
            </a:pPr>
            <a:r>
              <a:rPr lang="en-US" sz="3000" dirty="0" smtClean="0">
                <a:latin typeface="Cambria" pitchFamily="18" charset="0"/>
              </a:rPr>
              <a:t>SELECT  *</a:t>
            </a:r>
          </a:p>
          <a:p>
            <a:pPr marL="0" indent="0">
              <a:buNone/>
            </a:pPr>
            <a:r>
              <a:rPr lang="en-US" sz="3000" dirty="0" err="1" smtClean="0">
                <a:latin typeface="Cambria" pitchFamily="18" charset="0"/>
              </a:rPr>
              <a:t>FROMbill</a:t>
            </a:r>
            <a:endParaRPr lang="en-US" sz="3000" dirty="0" smtClean="0">
              <a:latin typeface="Cambria" pitchFamily="18" charset="0"/>
            </a:endParaRPr>
          </a:p>
          <a:p>
            <a:pPr marL="0" indent="0">
              <a:buNone/>
            </a:pPr>
            <a:r>
              <a:rPr lang="en-US" sz="3000" dirty="0" smtClean="0">
                <a:latin typeface="Cambria" pitchFamily="18" charset="0"/>
              </a:rPr>
              <a:t>WHERE</a:t>
            </a:r>
          </a:p>
          <a:p>
            <a:pPr marL="0" indent="0">
              <a:buNone/>
            </a:pPr>
            <a:r>
              <a:rPr lang="en-US" sz="3000" dirty="0" smtClean="0">
                <a:latin typeface="Cambria" pitchFamily="18" charset="0"/>
              </a:rPr>
              <a:t>    </a:t>
            </a:r>
            <a:r>
              <a:rPr lang="en-US" sz="3000" dirty="0" err="1" smtClean="0">
                <a:latin typeface="Cambria" pitchFamily="18" charset="0"/>
              </a:rPr>
              <a:t>Order_o_num</a:t>
            </a:r>
            <a:r>
              <a:rPr lang="en-US" sz="3000" dirty="0" smtClean="0">
                <a:latin typeface="Cambria" pitchFamily="18" charset="0"/>
              </a:rPr>
              <a:t> IN (SELECT </a:t>
            </a:r>
          </a:p>
          <a:p>
            <a:pPr marL="0" indent="0">
              <a:buNone/>
            </a:pPr>
            <a:r>
              <a:rPr lang="en-US" sz="3000" dirty="0" smtClean="0">
                <a:latin typeface="Cambria" pitchFamily="18" charset="0"/>
              </a:rPr>
              <a:t>            </a:t>
            </a:r>
            <a:r>
              <a:rPr lang="en-US" sz="3000" dirty="0" err="1" smtClean="0">
                <a:latin typeface="Cambria" pitchFamily="18" charset="0"/>
              </a:rPr>
              <a:t>order_o_num</a:t>
            </a:r>
            <a:endParaRPr lang="en-US" sz="3000" dirty="0" smtClean="0">
              <a:latin typeface="Cambria" pitchFamily="18" charset="0"/>
            </a:endParaRPr>
          </a:p>
          <a:p>
            <a:pPr marL="0" indent="0">
              <a:buNone/>
            </a:pPr>
            <a:r>
              <a:rPr lang="en-US" sz="3000" dirty="0" smtClean="0">
                <a:latin typeface="Cambria" pitchFamily="18" charset="0"/>
              </a:rPr>
              <a:t>        FROM</a:t>
            </a:r>
          </a:p>
          <a:p>
            <a:pPr marL="0" indent="0">
              <a:buNone/>
            </a:pPr>
            <a:r>
              <a:rPr lang="en-US" sz="3000" dirty="0" smtClean="0">
                <a:latin typeface="Cambria" pitchFamily="18" charset="0"/>
              </a:rPr>
              <a:t>            </a:t>
            </a:r>
            <a:r>
              <a:rPr lang="en-US" sz="3000" dirty="0" err="1" smtClean="0">
                <a:latin typeface="Cambria" pitchFamily="18" charset="0"/>
              </a:rPr>
              <a:t>order_has_item</a:t>
            </a:r>
            <a:endParaRPr lang="en-US" sz="3000" dirty="0" smtClean="0">
              <a:latin typeface="Cambria" pitchFamily="18" charset="0"/>
            </a:endParaRPr>
          </a:p>
          <a:p>
            <a:pPr marL="0" indent="0">
              <a:buNone/>
            </a:pPr>
            <a:r>
              <a:rPr lang="en-US" sz="3000" dirty="0" smtClean="0">
                <a:latin typeface="Cambria" pitchFamily="18" charset="0"/>
              </a:rPr>
              <a:t>        WHERE</a:t>
            </a:r>
          </a:p>
          <a:p>
            <a:pPr marL="0" indent="0">
              <a:buNone/>
            </a:pPr>
            <a:r>
              <a:rPr lang="en-US" sz="3000" dirty="0" smtClean="0">
                <a:latin typeface="Cambria" pitchFamily="18" charset="0"/>
              </a:rPr>
              <a:t>            </a:t>
            </a:r>
            <a:r>
              <a:rPr lang="en-US" sz="3000" dirty="0" err="1" smtClean="0">
                <a:latin typeface="Cambria" pitchFamily="18" charset="0"/>
              </a:rPr>
              <a:t>Item_i_id</a:t>
            </a:r>
            <a:r>
              <a:rPr lang="en-US" sz="3000" dirty="0" smtClean="0">
                <a:latin typeface="Cambria" pitchFamily="18" charset="0"/>
              </a:rPr>
              <a:t> IN (SELECT </a:t>
            </a:r>
          </a:p>
          <a:p>
            <a:pPr marL="0" indent="0">
              <a:buNone/>
            </a:pPr>
            <a:r>
              <a:rPr lang="en-US" sz="3000" dirty="0" smtClean="0">
                <a:latin typeface="Cambria" pitchFamily="18" charset="0"/>
              </a:rPr>
              <a:t>                    </a:t>
            </a:r>
            <a:r>
              <a:rPr lang="en-US" sz="3000" dirty="0" err="1" smtClean="0">
                <a:latin typeface="Cambria" pitchFamily="18" charset="0"/>
              </a:rPr>
              <a:t>i_id</a:t>
            </a:r>
            <a:endParaRPr lang="en-US" sz="3000" dirty="0" smtClean="0">
              <a:latin typeface="Cambria" pitchFamily="18" charset="0"/>
            </a:endParaRPr>
          </a:p>
          <a:p>
            <a:pPr marL="0" indent="0">
              <a:buNone/>
            </a:pPr>
            <a:r>
              <a:rPr lang="en-US" sz="3000" dirty="0" smtClean="0">
                <a:latin typeface="Cambria" pitchFamily="18" charset="0"/>
              </a:rPr>
              <a:t>                FROM</a:t>
            </a:r>
          </a:p>
          <a:p>
            <a:pPr marL="0" indent="0">
              <a:buNone/>
            </a:pPr>
            <a:r>
              <a:rPr lang="en-US" sz="3000" dirty="0" smtClean="0">
                <a:latin typeface="Cambria" pitchFamily="18" charset="0"/>
              </a:rPr>
              <a:t>                    item</a:t>
            </a:r>
          </a:p>
          <a:p>
            <a:pPr marL="0" indent="0">
              <a:buNone/>
            </a:pPr>
            <a:r>
              <a:rPr lang="en-US" sz="3000" dirty="0" smtClean="0">
                <a:latin typeface="Cambria" pitchFamily="18" charset="0"/>
              </a:rPr>
              <a:t>                WHERE</a:t>
            </a:r>
          </a:p>
          <a:p>
            <a:pPr marL="0" indent="0">
              <a:buNone/>
            </a:pPr>
            <a:r>
              <a:rPr lang="en-US" sz="3000" dirty="0" smtClean="0">
                <a:latin typeface="Cambria" pitchFamily="18" charset="0"/>
              </a:rPr>
              <a:t>                    `</a:t>
            </a:r>
            <a:r>
              <a:rPr lang="en-US" sz="3000" dirty="0" err="1" smtClean="0">
                <a:latin typeface="Cambria" pitchFamily="18" charset="0"/>
              </a:rPr>
              <a:t>i_price</a:t>
            </a:r>
            <a:r>
              <a:rPr lang="en-US" sz="3000" dirty="0" smtClean="0">
                <a:latin typeface="Cambria" pitchFamily="18" charset="0"/>
              </a:rPr>
              <a:t>($)` &gt;= 500)</a:t>
            </a:r>
          </a:p>
          <a:p>
            <a:pPr marL="0" indent="0">
              <a:buNone/>
            </a:pPr>
            <a:r>
              <a:rPr lang="en-US" sz="3000" dirty="0" smtClean="0">
                <a:latin typeface="Cambria" pitchFamily="18" charset="0"/>
              </a:rPr>
              <a:t>        GROUP BY </a:t>
            </a:r>
            <a:r>
              <a:rPr lang="en-US" sz="3000" dirty="0" err="1" smtClean="0">
                <a:latin typeface="Cambria" pitchFamily="18" charset="0"/>
              </a:rPr>
              <a:t>Order_o_num</a:t>
            </a:r>
            <a:endParaRPr lang="en-US" sz="3000" dirty="0" smtClean="0">
              <a:latin typeface="Cambria" pitchFamily="18" charset="0"/>
            </a:endParaRPr>
          </a:p>
          <a:p>
            <a:pPr marL="0" indent="0">
              <a:buNone/>
            </a:pPr>
            <a:r>
              <a:rPr lang="en-US" sz="3000" dirty="0" smtClean="0">
                <a:latin typeface="Cambria" pitchFamily="18" charset="0"/>
              </a:rPr>
              <a:t>        HAVING (COUNT(</a:t>
            </a:r>
            <a:r>
              <a:rPr lang="en-US" sz="3000" dirty="0" err="1" smtClean="0">
                <a:latin typeface="Cambria" pitchFamily="18" charset="0"/>
              </a:rPr>
              <a:t>Order_o_num</a:t>
            </a:r>
            <a:r>
              <a:rPr lang="en-US" sz="3000" dirty="0" smtClean="0">
                <a:latin typeface="Cambria" pitchFamily="18" charset="0"/>
              </a:rPr>
              <a:t>) &gt; 1));</a:t>
            </a:r>
          </a:p>
          <a:p>
            <a:endParaRPr lang="en-US" dirty="0"/>
          </a:p>
        </p:txBody>
      </p:sp>
      <p:pic>
        <p:nvPicPr>
          <p:cNvPr id="2" name="Content Placeholder 1"/>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263022" y="4914900"/>
            <a:ext cx="4038600" cy="404578"/>
          </a:xfrm>
        </p:spPr>
      </p:pic>
      <p:sp>
        <p:nvSpPr>
          <p:cNvPr id="5" name="Title 1"/>
          <p:cNvSpPr>
            <a:spLocks noGrp="1"/>
          </p:cNvSpPr>
          <p:nvPr>
            <p:ph type="title"/>
          </p:nvPr>
        </p:nvSpPr>
        <p:spPr>
          <a:xfrm>
            <a:off x="-304800" y="114300"/>
            <a:ext cx="4800600" cy="952500"/>
          </a:xfrm>
        </p:spPr>
        <p:txBody>
          <a:bodyPr/>
          <a:lstStyle/>
          <a:p>
            <a:r>
              <a:rPr lang="en-US" dirty="0" smtClean="0">
                <a:solidFill>
                  <a:schemeClr val="accent1"/>
                </a:solidFill>
                <a:latin typeface="Chintzy CPU BRK" pitchFamily="2" charset="0"/>
              </a:rPr>
              <a:t>Queries</a:t>
            </a:r>
            <a:endParaRPr lang="en-US" dirty="0">
              <a:solidFill>
                <a:schemeClr val="accent1"/>
              </a:solidFill>
              <a:latin typeface="Chintzy CPU BRK" pitchFamily="2" charset="0"/>
            </a:endParaRPr>
          </a:p>
        </p:txBody>
      </p:sp>
      <p:sp>
        <p:nvSpPr>
          <p:cNvPr id="7" name="Content Placeholder 2"/>
          <p:cNvSpPr txBox="1">
            <a:spLocks/>
          </p:cNvSpPr>
          <p:nvPr/>
        </p:nvSpPr>
        <p:spPr>
          <a:xfrm>
            <a:off x="4474029" y="952500"/>
            <a:ext cx="4038600" cy="3771636"/>
          </a:xfrm>
          <a:prstGeom prst="rect">
            <a:avLst/>
          </a:prstGeom>
        </p:spPr>
        <p:txBody>
          <a:bodyPr vert="horz" lIns="91440" tIns="45720" rIns="91440" bIns="45720" rtlCol="0">
            <a:normAutofit fontScale="400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3000" b="1" dirty="0" smtClean="0">
                <a:solidFill>
                  <a:schemeClr val="accent1"/>
                </a:solidFill>
                <a:latin typeface="Cambria" pitchFamily="18" charset="0"/>
              </a:rPr>
              <a:t>Query 10 :This </a:t>
            </a:r>
            <a:r>
              <a:rPr lang="en-US" sz="3000" b="1" dirty="0">
                <a:solidFill>
                  <a:schemeClr val="accent1"/>
                </a:solidFill>
                <a:latin typeface="Cambria" pitchFamily="18" charset="0"/>
              </a:rPr>
              <a:t>query’s purpose is to show customers the assistants who live in their city and are specialists in home-related </a:t>
            </a:r>
            <a:r>
              <a:rPr lang="en-US" sz="3000" b="1" dirty="0" smtClean="0">
                <a:solidFill>
                  <a:schemeClr val="accent1"/>
                </a:solidFill>
                <a:latin typeface="Cambria" pitchFamily="18" charset="0"/>
              </a:rPr>
              <a:t>products(</a:t>
            </a:r>
            <a:r>
              <a:rPr lang="en-US" sz="3000" b="1" dirty="0" err="1" smtClean="0">
                <a:solidFill>
                  <a:schemeClr val="accent1"/>
                </a:solidFill>
                <a:latin typeface="Cambria" pitchFamily="18" charset="0"/>
              </a:rPr>
              <a:t>Tv</a:t>
            </a:r>
            <a:r>
              <a:rPr lang="en-US" sz="3000" b="1" dirty="0" smtClean="0">
                <a:solidFill>
                  <a:schemeClr val="accent1"/>
                </a:solidFill>
                <a:latin typeface="Cambria" pitchFamily="18" charset="0"/>
              </a:rPr>
              <a:t>/Kitchen). It </a:t>
            </a:r>
            <a:r>
              <a:rPr lang="en-US" sz="3000" b="1" dirty="0">
                <a:solidFill>
                  <a:schemeClr val="accent1"/>
                </a:solidFill>
                <a:latin typeface="Cambria" pitchFamily="18" charset="0"/>
              </a:rPr>
              <a:t>displays Customer last name(customers usually are </a:t>
            </a:r>
            <a:r>
              <a:rPr lang="en-US" sz="3000" b="1" dirty="0" smtClean="0">
                <a:solidFill>
                  <a:schemeClr val="accent1"/>
                </a:solidFill>
                <a:latin typeface="Cambria" pitchFamily="18" charset="0"/>
              </a:rPr>
              <a:t>referred </a:t>
            </a:r>
            <a:r>
              <a:rPr lang="en-US" sz="3000" b="1" dirty="0">
                <a:solidFill>
                  <a:schemeClr val="accent1"/>
                </a:solidFill>
                <a:latin typeface="Cambria" pitchFamily="18" charset="0"/>
              </a:rPr>
              <a:t>by first name) and </a:t>
            </a:r>
            <a:r>
              <a:rPr lang="en-US" sz="3000" b="1" dirty="0" smtClean="0">
                <a:solidFill>
                  <a:schemeClr val="accent1"/>
                </a:solidFill>
                <a:latin typeface="Cambria" pitchFamily="18" charset="0"/>
              </a:rPr>
              <a:t>assistant’ </a:t>
            </a:r>
            <a:r>
              <a:rPr lang="en-US" sz="3000" b="1" dirty="0">
                <a:solidFill>
                  <a:schemeClr val="accent1"/>
                </a:solidFill>
                <a:latin typeface="Cambria" pitchFamily="18" charset="0"/>
              </a:rPr>
              <a:t>first name (employees use usually first name) who are from the same city </a:t>
            </a:r>
            <a:r>
              <a:rPr lang="en-US" sz="3000" b="1" dirty="0" smtClean="0">
                <a:solidFill>
                  <a:schemeClr val="accent1"/>
                </a:solidFill>
                <a:latin typeface="Cambria" pitchFamily="18" charset="0"/>
              </a:rPr>
              <a:t>. Also </a:t>
            </a:r>
            <a:r>
              <a:rPr lang="en-US" sz="3000" b="1" dirty="0">
                <a:solidFill>
                  <a:schemeClr val="accent1"/>
                </a:solidFill>
                <a:latin typeface="Cambria" pitchFamily="18" charset="0"/>
              </a:rPr>
              <a:t>that assistant is still working in 2015. </a:t>
            </a:r>
            <a:endParaRPr lang="en-US" sz="3000" b="1" dirty="0" smtClean="0">
              <a:solidFill>
                <a:schemeClr val="accent1"/>
              </a:solidFill>
              <a:latin typeface="Cambria" pitchFamily="18" charset="0"/>
            </a:endParaRPr>
          </a:p>
          <a:p>
            <a:pPr marL="0" indent="0">
              <a:buNone/>
            </a:pPr>
            <a:endParaRPr lang="en-US" sz="3000" b="1" dirty="0" smtClean="0">
              <a:solidFill>
                <a:schemeClr val="accent1"/>
              </a:solidFill>
              <a:latin typeface="Cambria" pitchFamily="18" charset="0"/>
            </a:endParaRPr>
          </a:p>
          <a:p>
            <a:pPr marL="0" indent="0">
              <a:buNone/>
            </a:pPr>
            <a:r>
              <a:rPr lang="en-US" sz="3000" dirty="0">
                <a:latin typeface="Cambria" pitchFamily="18" charset="0"/>
              </a:rPr>
              <a:t> SELECT </a:t>
            </a:r>
            <a:r>
              <a:rPr lang="en-US" sz="3000" dirty="0" err="1">
                <a:latin typeface="Cambria" pitchFamily="18" charset="0"/>
              </a:rPr>
              <a:t>Employee.city</a:t>
            </a:r>
            <a:r>
              <a:rPr lang="en-US" sz="3000" dirty="0">
                <a:latin typeface="Cambria" pitchFamily="18" charset="0"/>
              </a:rPr>
              <a:t> as 'City',</a:t>
            </a:r>
            <a:r>
              <a:rPr lang="en-US" sz="3000" dirty="0" err="1">
                <a:latin typeface="Cambria" pitchFamily="18" charset="0"/>
              </a:rPr>
              <a:t>customer.last_name</a:t>
            </a:r>
            <a:r>
              <a:rPr lang="en-US" sz="3000" dirty="0">
                <a:latin typeface="Cambria" pitchFamily="18" charset="0"/>
              </a:rPr>
              <a:t> AS 'Customer First Name', </a:t>
            </a:r>
            <a:r>
              <a:rPr lang="en-US" sz="3000" dirty="0" err="1">
                <a:latin typeface="Cambria" pitchFamily="18" charset="0"/>
              </a:rPr>
              <a:t>employee.first_name</a:t>
            </a:r>
            <a:r>
              <a:rPr lang="en-US" sz="3000" dirty="0">
                <a:latin typeface="Cambria" pitchFamily="18" charset="0"/>
              </a:rPr>
              <a:t> AS 'Assistant Name', </a:t>
            </a:r>
            <a:r>
              <a:rPr lang="en-US" sz="3000" dirty="0" err="1">
                <a:latin typeface="Cambria" pitchFamily="18" charset="0"/>
              </a:rPr>
              <a:t>employee.e_phone</a:t>
            </a:r>
            <a:r>
              <a:rPr lang="en-US" sz="3000" dirty="0">
                <a:latin typeface="Cambria" pitchFamily="18" charset="0"/>
              </a:rPr>
              <a:t> as 'Assistant number'</a:t>
            </a:r>
          </a:p>
          <a:p>
            <a:pPr marL="0" indent="0">
              <a:buNone/>
            </a:pPr>
            <a:r>
              <a:rPr lang="en-US" sz="3000" dirty="0">
                <a:latin typeface="Cambria" pitchFamily="18" charset="0"/>
              </a:rPr>
              <a:t>FROM Employee </a:t>
            </a:r>
          </a:p>
          <a:p>
            <a:pPr marL="0" indent="0">
              <a:buNone/>
            </a:pPr>
            <a:r>
              <a:rPr lang="en-US" sz="3000" dirty="0">
                <a:latin typeface="Cambria" pitchFamily="18" charset="0"/>
              </a:rPr>
              <a:t>	INNER JOIN Customer </a:t>
            </a:r>
          </a:p>
          <a:p>
            <a:pPr marL="0" indent="0">
              <a:buNone/>
            </a:pPr>
            <a:r>
              <a:rPr lang="en-US" sz="3000" dirty="0">
                <a:latin typeface="Cambria" pitchFamily="18" charset="0"/>
              </a:rPr>
              <a:t>	ON </a:t>
            </a:r>
            <a:r>
              <a:rPr lang="en-US" sz="3000" dirty="0" err="1">
                <a:latin typeface="Cambria" pitchFamily="18" charset="0"/>
              </a:rPr>
              <a:t>Employee.city</a:t>
            </a:r>
            <a:r>
              <a:rPr lang="en-US" sz="3000" dirty="0">
                <a:latin typeface="Cambria" pitchFamily="18" charset="0"/>
              </a:rPr>
              <a:t> = </a:t>
            </a:r>
            <a:r>
              <a:rPr lang="en-US" sz="3000" dirty="0" err="1">
                <a:latin typeface="Cambria" pitchFamily="18" charset="0"/>
              </a:rPr>
              <a:t>Customer.c_city</a:t>
            </a:r>
            <a:endParaRPr lang="en-US" sz="3000" dirty="0">
              <a:latin typeface="Cambria" pitchFamily="18" charset="0"/>
            </a:endParaRPr>
          </a:p>
          <a:p>
            <a:pPr marL="0" indent="0">
              <a:buNone/>
            </a:pPr>
            <a:r>
              <a:rPr lang="en-US" sz="3000" dirty="0">
                <a:latin typeface="Cambria" pitchFamily="18" charset="0"/>
              </a:rPr>
              <a:t>    WHERE </a:t>
            </a:r>
            <a:r>
              <a:rPr lang="en-US" sz="3000" dirty="0" err="1">
                <a:latin typeface="Cambria" pitchFamily="18" charset="0"/>
              </a:rPr>
              <a:t>e_id</a:t>
            </a:r>
            <a:r>
              <a:rPr lang="en-US" sz="3000" dirty="0">
                <a:latin typeface="Cambria" pitchFamily="18" charset="0"/>
              </a:rPr>
              <a:t> IN</a:t>
            </a:r>
          </a:p>
          <a:p>
            <a:pPr marL="0" indent="0">
              <a:buNone/>
            </a:pPr>
            <a:r>
              <a:rPr lang="en-US" sz="3000" dirty="0">
                <a:latin typeface="Cambria" pitchFamily="18" charset="0"/>
              </a:rPr>
              <a:t>    	   (SELECT </a:t>
            </a:r>
            <a:r>
              <a:rPr lang="en-US" sz="3000" dirty="0" err="1">
                <a:latin typeface="Cambria" pitchFamily="18" charset="0"/>
              </a:rPr>
              <a:t>Assistant.Employee_e_id</a:t>
            </a:r>
            <a:endParaRPr lang="en-US" sz="3000" dirty="0">
              <a:latin typeface="Cambria" pitchFamily="18" charset="0"/>
            </a:endParaRPr>
          </a:p>
          <a:p>
            <a:pPr marL="0" indent="0">
              <a:buNone/>
            </a:pPr>
            <a:r>
              <a:rPr lang="en-US" sz="3000" dirty="0">
                <a:latin typeface="Cambria" pitchFamily="18" charset="0"/>
              </a:rPr>
              <a:t>	       FROM Assistant</a:t>
            </a:r>
          </a:p>
          <a:p>
            <a:pPr marL="0" indent="0">
              <a:buNone/>
            </a:pPr>
            <a:r>
              <a:rPr lang="en-US" sz="3000" dirty="0">
                <a:latin typeface="Cambria" pitchFamily="18" charset="0"/>
              </a:rPr>
              <a:t>		   WHERE </a:t>
            </a:r>
            <a:r>
              <a:rPr lang="en-US" sz="3000" dirty="0" err="1">
                <a:latin typeface="Cambria" pitchFamily="18" charset="0"/>
              </a:rPr>
              <a:t>employee.worked_till</a:t>
            </a:r>
            <a:r>
              <a:rPr lang="en-US" sz="3000" dirty="0">
                <a:latin typeface="Cambria" pitchFamily="18" charset="0"/>
              </a:rPr>
              <a:t> &lt; '2016-01-01' AND </a:t>
            </a:r>
            <a:r>
              <a:rPr lang="en-US" sz="3000" dirty="0" err="1">
                <a:latin typeface="Cambria" pitchFamily="18" charset="0"/>
              </a:rPr>
              <a:t>assistant.speciality</a:t>
            </a:r>
            <a:r>
              <a:rPr lang="en-US" sz="3000" dirty="0">
                <a:latin typeface="Cambria" pitchFamily="18" charset="0"/>
              </a:rPr>
              <a:t> IN ('</a:t>
            </a:r>
            <a:r>
              <a:rPr lang="en-US" sz="3000" dirty="0" err="1">
                <a:latin typeface="Cambria" pitchFamily="18" charset="0"/>
              </a:rPr>
              <a:t>TV','Kitchen</a:t>
            </a:r>
            <a:r>
              <a:rPr lang="en-US" sz="3000" dirty="0">
                <a:latin typeface="Cambria" pitchFamily="18" charset="0"/>
              </a:rPr>
              <a:t>'))</a:t>
            </a:r>
          </a:p>
          <a:p>
            <a:pPr marL="0" indent="0">
              <a:buFont typeface="Arial" pitchFamily="34" charset="0"/>
              <a:buNone/>
            </a:pPr>
            <a:r>
              <a:rPr lang="en-US" sz="3000" dirty="0" smtClean="0">
                <a:latin typeface="Cambria" pitchFamily="18" charset="0"/>
              </a:rPr>
              <a:t>	</a:t>
            </a:r>
          </a:p>
          <a:p>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200" y="4610100"/>
            <a:ext cx="4213442" cy="431822"/>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8600" y="952500"/>
            <a:ext cx="4038600" cy="3048000"/>
          </a:xfrm>
        </p:spPr>
        <p:txBody>
          <a:bodyPr>
            <a:normAutofit fontScale="47500" lnSpcReduction="20000"/>
          </a:bodyPr>
          <a:lstStyle/>
          <a:p>
            <a:pPr marL="0" indent="0">
              <a:buNone/>
            </a:pPr>
            <a:r>
              <a:rPr lang="en-US" sz="3000" b="1" dirty="0" smtClean="0">
                <a:solidFill>
                  <a:schemeClr val="accent1"/>
                </a:solidFill>
                <a:latin typeface="Cambria" pitchFamily="18" charset="0"/>
              </a:rPr>
              <a:t>Query </a:t>
            </a:r>
            <a:r>
              <a:rPr lang="en-US" sz="3000" b="1" dirty="0" smtClean="0">
                <a:solidFill>
                  <a:schemeClr val="accent1"/>
                </a:solidFill>
                <a:latin typeface="Cambria" pitchFamily="18" charset="0"/>
              </a:rPr>
              <a:t>11 </a:t>
            </a:r>
            <a:r>
              <a:rPr lang="en-US" sz="3000" b="1" dirty="0" smtClean="0">
                <a:solidFill>
                  <a:schemeClr val="accent1"/>
                </a:solidFill>
                <a:latin typeface="Cambria" pitchFamily="18" charset="0"/>
              </a:rPr>
              <a:t>:Shows </a:t>
            </a:r>
            <a:r>
              <a:rPr lang="en-US" sz="3000" b="1" dirty="0">
                <a:solidFill>
                  <a:schemeClr val="accent1"/>
                </a:solidFill>
                <a:latin typeface="Cambria" pitchFamily="18" charset="0"/>
              </a:rPr>
              <a:t>the accumulated discount by each customer in </a:t>
            </a:r>
            <a:r>
              <a:rPr lang="en-US" sz="3000" b="1" dirty="0" err="1">
                <a:solidFill>
                  <a:schemeClr val="accent1"/>
                </a:solidFill>
                <a:latin typeface="Cambria" pitchFamily="18" charset="0"/>
              </a:rPr>
              <a:t>descenig</a:t>
            </a:r>
            <a:r>
              <a:rPr lang="en-US" sz="3000" b="1" dirty="0">
                <a:solidFill>
                  <a:schemeClr val="accent1"/>
                </a:solidFill>
                <a:latin typeface="Cambria" pitchFamily="18" charset="0"/>
              </a:rPr>
              <a:t> order</a:t>
            </a:r>
            <a:r>
              <a:rPr lang="en-US" sz="3000" dirty="0" smtClean="0">
                <a:latin typeface="Cambria" pitchFamily="18" charset="0"/>
              </a:rPr>
              <a:t> </a:t>
            </a:r>
          </a:p>
          <a:p>
            <a:pPr marL="0" indent="0">
              <a:buNone/>
            </a:pPr>
            <a:endParaRPr lang="en-US" sz="3000" dirty="0">
              <a:latin typeface="Cambria" pitchFamily="18" charset="0"/>
            </a:endParaRPr>
          </a:p>
          <a:p>
            <a:pPr marL="0" indent="0">
              <a:buNone/>
            </a:pPr>
            <a:endParaRPr lang="en-US" sz="3000" dirty="0" smtClean="0">
              <a:latin typeface="Cambria" pitchFamily="18" charset="0"/>
            </a:endParaRPr>
          </a:p>
          <a:p>
            <a:pPr marL="0" indent="0">
              <a:buNone/>
            </a:pPr>
            <a:r>
              <a:rPr lang="en-US" sz="3000" dirty="0" smtClean="0">
                <a:latin typeface="Cambria" pitchFamily="18" charset="0"/>
              </a:rPr>
              <a:t>SELECT  </a:t>
            </a:r>
            <a:r>
              <a:rPr lang="en-US" sz="3000" dirty="0" err="1" smtClean="0">
                <a:latin typeface="Cambria" pitchFamily="18" charset="0"/>
              </a:rPr>
              <a:t>customer.last_name</a:t>
            </a:r>
            <a:r>
              <a:rPr lang="en-US" sz="3000" dirty="0" smtClean="0">
                <a:latin typeface="Cambria" pitchFamily="18" charset="0"/>
              </a:rPr>
              <a:t> </a:t>
            </a:r>
            <a:r>
              <a:rPr lang="en-US" sz="3000" dirty="0">
                <a:latin typeface="Cambria" pitchFamily="18" charset="0"/>
              </a:rPr>
              <a:t>as 'Customer Name' , SUM(`</a:t>
            </a:r>
            <a:r>
              <a:rPr lang="en-US" sz="3000" dirty="0" err="1">
                <a:latin typeface="Cambria" pitchFamily="18" charset="0"/>
              </a:rPr>
              <a:t>order`.`discount</a:t>
            </a:r>
            <a:r>
              <a:rPr lang="en-US" sz="3000" dirty="0">
                <a:latin typeface="Cambria" pitchFamily="18" charset="0"/>
              </a:rPr>
              <a:t>($)`) as 'Accumulated discount'</a:t>
            </a:r>
          </a:p>
          <a:p>
            <a:pPr marL="0" indent="0">
              <a:buNone/>
            </a:pPr>
            <a:r>
              <a:rPr lang="en-US" sz="3000" dirty="0">
                <a:latin typeface="Cambria" pitchFamily="18" charset="0"/>
              </a:rPr>
              <a:t>FROM customer</a:t>
            </a:r>
          </a:p>
          <a:p>
            <a:pPr marL="0" indent="0">
              <a:buNone/>
            </a:pPr>
            <a:r>
              <a:rPr lang="en-US" sz="3000" dirty="0">
                <a:latin typeface="Cambria" pitchFamily="18" charset="0"/>
              </a:rPr>
              <a:t>INNER JOIN `order` ON </a:t>
            </a:r>
            <a:r>
              <a:rPr lang="en-US" sz="3000" dirty="0" err="1">
                <a:latin typeface="Cambria" pitchFamily="18" charset="0"/>
              </a:rPr>
              <a:t>customer.c_id</a:t>
            </a:r>
            <a:r>
              <a:rPr lang="en-US" sz="3000" dirty="0">
                <a:latin typeface="Cambria" pitchFamily="18" charset="0"/>
              </a:rPr>
              <a:t> = `order`.</a:t>
            </a:r>
            <a:r>
              <a:rPr lang="en-US" sz="3000" dirty="0" err="1">
                <a:latin typeface="Cambria" pitchFamily="18" charset="0"/>
              </a:rPr>
              <a:t>Customer_c_id</a:t>
            </a:r>
            <a:endParaRPr lang="en-US" sz="3000" dirty="0">
              <a:latin typeface="Cambria" pitchFamily="18" charset="0"/>
            </a:endParaRPr>
          </a:p>
          <a:p>
            <a:pPr marL="0" indent="0">
              <a:buNone/>
            </a:pPr>
            <a:r>
              <a:rPr lang="en-US" sz="3000" dirty="0">
                <a:latin typeface="Cambria" pitchFamily="18" charset="0"/>
              </a:rPr>
              <a:t>WHERE `</a:t>
            </a:r>
            <a:r>
              <a:rPr lang="en-US" sz="3000" dirty="0" err="1">
                <a:latin typeface="Cambria" pitchFamily="18" charset="0"/>
              </a:rPr>
              <a:t>order`.`discount</a:t>
            </a:r>
            <a:r>
              <a:rPr lang="en-US" sz="3000" dirty="0">
                <a:latin typeface="Cambria" pitchFamily="18" charset="0"/>
              </a:rPr>
              <a:t>($)` &gt; 0</a:t>
            </a:r>
          </a:p>
          <a:p>
            <a:pPr marL="0" indent="0">
              <a:buNone/>
            </a:pPr>
            <a:r>
              <a:rPr lang="en-US" sz="3000" dirty="0">
                <a:latin typeface="Cambria" pitchFamily="18" charset="0"/>
              </a:rPr>
              <a:t>Group BY </a:t>
            </a:r>
            <a:r>
              <a:rPr lang="en-US" sz="3000" dirty="0" err="1">
                <a:latin typeface="Cambria" pitchFamily="18" charset="0"/>
              </a:rPr>
              <a:t>customer.last_name</a:t>
            </a:r>
            <a:endParaRPr lang="en-US" sz="3000" dirty="0">
              <a:latin typeface="Cambria" pitchFamily="18" charset="0"/>
            </a:endParaRPr>
          </a:p>
          <a:p>
            <a:pPr marL="0" indent="0">
              <a:buNone/>
            </a:pPr>
            <a:r>
              <a:rPr lang="en-US" sz="3000" dirty="0">
                <a:latin typeface="Cambria" pitchFamily="18" charset="0"/>
              </a:rPr>
              <a:t>Order BY SUM(`</a:t>
            </a:r>
            <a:r>
              <a:rPr lang="en-US" sz="3000" dirty="0" err="1">
                <a:latin typeface="Cambria" pitchFamily="18" charset="0"/>
              </a:rPr>
              <a:t>order`.`discount</a:t>
            </a:r>
            <a:r>
              <a:rPr lang="en-US" sz="3000" dirty="0">
                <a:latin typeface="Cambria" pitchFamily="18" charset="0"/>
              </a:rPr>
              <a:t>($)`) DESC</a:t>
            </a:r>
          </a:p>
          <a:p>
            <a:endParaRPr lang="en-US" dirty="0"/>
          </a:p>
        </p:txBody>
      </p:sp>
      <p:sp>
        <p:nvSpPr>
          <p:cNvPr id="5" name="Title 1"/>
          <p:cNvSpPr>
            <a:spLocks noGrp="1"/>
          </p:cNvSpPr>
          <p:nvPr>
            <p:ph type="title"/>
          </p:nvPr>
        </p:nvSpPr>
        <p:spPr>
          <a:xfrm>
            <a:off x="-304800" y="114300"/>
            <a:ext cx="4800600" cy="952500"/>
          </a:xfrm>
        </p:spPr>
        <p:txBody>
          <a:bodyPr/>
          <a:lstStyle/>
          <a:p>
            <a:r>
              <a:rPr lang="en-US" dirty="0" smtClean="0">
                <a:solidFill>
                  <a:schemeClr val="accent1"/>
                </a:solidFill>
                <a:latin typeface="Chintzy CPU BRK" pitchFamily="2" charset="0"/>
              </a:rPr>
              <a:t>Queries</a:t>
            </a:r>
            <a:endParaRPr lang="en-US" dirty="0">
              <a:solidFill>
                <a:schemeClr val="accent1"/>
              </a:solidFill>
              <a:latin typeface="Chintzy CPU BRK" pitchFamily="2" charset="0"/>
            </a:endParaRPr>
          </a:p>
        </p:txBody>
      </p:sp>
      <p:sp>
        <p:nvSpPr>
          <p:cNvPr id="7" name="Content Placeholder 2"/>
          <p:cNvSpPr txBox="1">
            <a:spLocks/>
          </p:cNvSpPr>
          <p:nvPr/>
        </p:nvSpPr>
        <p:spPr>
          <a:xfrm>
            <a:off x="4468439" y="916459"/>
            <a:ext cx="4038600" cy="3771636"/>
          </a:xfrm>
          <a:prstGeom prst="rect">
            <a:avLst/>
          </a:prstGeom>
        </p:spPr>
        <p:txBody>
          <a:bodyPr vert="horz" lIns="91440" tIns="45720" rIns="91440" bIns="45720" rtlCol="0">
            <a:normAutofit fontScale="475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3000" b="1" dirty="0" smtClean="0">
                <a:solidFill>
                  <a:schemeClr val="accent1"/>
                </a:solidFill>
                <a:latin typeface="Cambria" pitchFamily="18" charset="0"/>
              </a:rPr>
              <a:t>Query 12:</a:t>
            </a:r>
          </a:p>
          <a:p>
            <a:pPr marL="0" indent="0">
              <a:buNone/>
            </a:pPr>
            <a:r>
              <a:rPr lang="en-US" sz="3000" b="1" dirty="0">
                <a:solidFill>
                  <a:schemeClr val="accent1"/>
                </a:solidFill>
                <a:latin typeface="Cambria" pitchFamily="18" charset="0"/>
              </a:rPr>
              <a:t>Where are the items stored now, which are made by a brand from </a:t>
            </a:r>
            <a:r>
              <a:rPr lang="en-US" sz="3000" b="1" dirty="0" smtClean="0">
                <a:solidFill>
                  <a:schemeClr val="accent1"/>
                </a:solidFill>
                <a:latin typeface="Cambria" pitchFamily="18" charset="0"/>
              </a:rPr>
              <a:t>China</a:t>
            </a:r>
          </a:p>
          <a:p>
            <a:pPr marL="0" indent="0">
              <a:buNone/>
            </a:pPr>
            <a:endParaRPr lang="en-US" sz="3000" b="1" dirty="0">
              <a:solidFill>
                <a:schemeClr val="accent1"/>
              </a:solidFill>
              <a:latin typeface="Cambria" pitchFamily="18" charset="0"/>
            </a:endParaRPr>
          </a:p>
          <a:p>
            <a:pPr marL="0" indent="0">
              <a:buNone/>
            </a:pPr>
            <a:r>
              <a:rPr lang="en-US" sz="3000" dirty="0" smtClean="0">
                <a:latin typeface="Cambria" pitchFamily="18" charset="0"/>
              </a:rPr>
              <a:t>SELECT </a:t>
            </a:r>
            <a:r>
              <a:rPr lang="en-US" sz="3000" dirty="0">
                <a:latin typeface="Cambria" pitchFamily="18" charset="0"/>
              </a:rPr>
              <a:t>`item`.`</a:t>
            </a:r>
            <a:r>
              <a:rPr lang="en-US" sz="3000" dirty="0" err="1">
                <a:latin typeface="Cambria" pitchFamily="18" charset="0"/>
              </a:rPr>
              <a:t>i_name</a:t>
            </a:r>
            <a:r>
              <a:rPr lang="en-US" sz="3000" dirty="0">
                <a:latin typeface="Cambria" pitchFamily="18" charset="0"/>
              </a:rPr>
              <a:t>`, `warehouse`.`</a:t>
            </a:r>
            <a:r>
              <a:rPr lang="en-US" sz="3000" dirty="0" err="1">
                <a:latin typeface="Cambria" pitchFamily="18" charset="0"/>
              </a:rPr>
              <a:t>w_location</a:t>
            </a:r>
            <a:r>
              <a:rPr lang="en-US" sz="3000" dirty="0">
                <a:latin typeface="Cambria" pitchFamily="18" charset="0"/>
              </a:rPr>
              <a:t>`</a:t>
            </a:r>
          </a:p>
          <a:p>
            <a:pPr marL="0" indent="0">
              <a:buNone/>
            </a:pPr>
            <a:r>
              <a:rPr lang="en-US" sz="3000" dirty="0">
                <a:latin typeface="Cambria" pitchFamily="18" charset="0"/>
              </a:rPr>
              <a:t>FROM `warehouse`</a:t>
            </a:r>
          </a:p>
          <a:p>
            <a:pPr marL="0" indent="0">
              <a:buNone/>
            </a:pPr>
            <a:r>
              <a:rPr lang="en-US" sz="3000" dirty="0">
                <a:latin typeface="Cambria" pitchFamily="18" charset="0"/>
              </a:rPr>
              <a:t>INNER JOIN item ON `warehouse`.`</a:t>
            </a:r>
            <a:r>
              <a:rPr lang="en-US" sz="3000" dirty="0" err="1">
                <a:latin typeface="Cambria" pitchFamily="18" charset="0"/>
              </a:rPr>
              <a:t>w_num</a:t>
            </a:r>
            <a:r>
              <a:rPr lang="en-US" sz="3000" dirty="0">
                <a:latin typeface="Cambria" pitchFamily="18" charset="0"/>
              </a:rPr>
              <a:t>` = item.`</a:t>
            </a:r>
            <a:r>
              <a:rPr lang="en-US" sz="3000" dirty="0" err="1">
                <a:latin typeface="Cambria" pitchFamily="18" charset="0"/>
              </a:rPr>
              <a:t>Warehouse_w_num</a:t>
            </a:r>
            <a:r>
              <a:rPr lang="en-US" sz="3000" dirty="0">
                <a:latin typeface="Cambria" pitchFamily="18" charset="0"/>
              </a:rPr>
              <a:t>`</a:t>
            </a:r>
          </a:p>
          <a:p>
            <a:pPr marL="0" indent="0">
              <a:buNone/>
            </a:pPr>
            <a:r>
              <a:rPr lang="en-US" sz="3000" dirty="0">
                <a:latin typeface="Cambria" pitchFamily="18" charset="0"/>
              </a:rPr>
              <a:t>WHERE `</a:t>
            </a:r>
            <a:r>
              <a:rPr lang="en-US" sz="3000" dirty="0" err="1">
                <a:latin typeface="Cambria" pitchFamily="18" charset="0"/>
              </a:rPr>
              <a:t>Brand_b_name</a:t>
            </a:r>
            <a:r>
              <a:rPr lang="en-US" sz="3000" dirty="0">
                <a:latin typeface="Cambria" pitchFamily="18" charset="0"/>
              </a:rPr>
              <a:t>` IN	(</a:t>
            </a:r>
          </a:p>
          <a:p>
            <a:pPr marL="0" indent="0">
              <a:buNone/>
            </a:pPr>
            <a:r>
              <a:rPr lang="en-US" sz="3000" dirty="0">
                <a:latin typeface="Cambria" pitchFamily="18" charset="0"/>
              </a:rPr>
              <a:t>	SELECT </a:t>
            </a:r>
            <a:r>
              <a:rPr lang="en-US" sz="3000" dirty="0" err="1">
                <a:latin typeface="Cambria" pitchFamily="18" charset="0"/>
              </a:rPr>
              <a:t>b_name</a:t>
            </a:r>
            <a:endParaRPr lang="en-US" sz="3000" dirty="0">
              <a:latin typeface="Cambria" pitchFamily="18" charset="0"/>
            </a:endParaRPr>
          </a:p>
          <a:p>
            <a:pPr marL="0" indent="0">
              <a:buNone/>
            </a:pPr>
            <a:r>
              <a:rPr lang="en-US" sz="3000" dirty="0">
                <a:latin typeface="Cambria" pitchFamily="18" charset="0"/>
              </a:rPr>
              <a:t>    FROM `brand`</a:t>
            </a:r>
          </a:p>
          <a:p>
            <a:pPr marL="0" indent="0">
              <a:buNone/>
            </a:pPr>
            <a:r>
              <a:rPr lang="en-US" sz="3000" dirty="0">
                <a:latin typeface="Cambria" pitchFamily="18" charset="0"/>
              </a:rPr>
              <a:t>    WHERE `brand`.`</a:t>
            </a:r>
            <a:r>
              <a:rPr lang="en-US" sz="3000" dirty="0" err="1">
                <a:latin typeface="Cambria" pitchFamily="18" charset="0"/>
              </a:rPr>
              <a:t>country_of_origin</a:t>
            </a:r>
            <a:r>
              <a:rPr lang="en-US" sz="3000" dirty="0">
                <a:latin typeface="Cambria" pitchFamily="18" charset="0"/>
              </a:rPr>
              <a:t>` = 'China')</a:t>
            </a:r>
          </a:p>
          <a:p>
            <a:pPr marL="0" indent="0">
              <a:buNone/>
            </a:pPr>
            <a:r>
              <a:rPr lang="en-US" sz="3000" dirty="0" smtClean="0">
                <a:latin typeface="Cambria" pitchFamily="18" charset="0"/>
              </a:rPr>
              <a:t>	</a:t>
            </a:r>
          </a:p>
          <a:p>
            <a:endParaRPr lang="en-US" dirty="0"/>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55581" y="3848100"/>
            <a:ext cx="2679838" cy="1517728"/>
          </a:xfrm>
        </p:spPr>
      </p:pic>
      <p:pic>
        <p:nvPicPr>
          <p:cNvPr id="9" name="Picture 8"/>
          <p:cNvPicPr>
            <a:picLocks noChangeAspect="1"/>
          </p:cNvPicPr>
          <p:nvPr/>
        </p:nvPicPr>
        <p:blipFill>
          <a:blip r:embed="rId3"/>
          <a:stretch>
            <a:fillRect/>
          </a:stretch>
        </p:blipFill>
        <p:spPr>
          <a:xfrm>
            <a:off x="4800600" y="4152900"/>
            <a:ext cx="3887966" cy="851810"/>
          </a:xfrm>
          <a:prstGeom prst="rect">
            <a:avLst/>
          </a:prstGeom>
        </p:spPr>
      </p:pic>
    </p:spTree>
    <p:extLst>
      <p:ext uri="{BB962C8B-B14F-4D97-AF65-F5344CB8AC3E}">
        <p14:creationId xmlns:p14="http://schemas.microsoft.com/office/powerpoint/2010/main" val="27231869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cdn2.hubspot.net/hub/117733/file-557568166-jpg/images/database_cleanu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2857500"/>
            <a:ext cx="5867400" cy="2343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752600" y="1181100"/>
            <a:ext cx="4800600" cy="16002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Chintzy CPU BRK" pitchFamily="2" charset="0"/>
              </a:rPr>
              <a:t>Thank</a:t>
            </a:r>
            <a:r>
              <a:rPr lang="en-US" dirty="0" smtClean="0">
                <a:latin typeface="Chintzy CPU BRK" pitchFamily="2" charset="0"/>
              </a:rPr>
              <a:t> </a:t>
            </a:r>
            <a:r>
              <a:rPr lang="en-US" dirty="0">
                <a:solidFill>
                  <a:schemeClr val="accent1"/>
                </a:solidFill>
                <a:latin typeface="Chintzy CPU BRK" pitchFamily="2" charset="0"/>
              </a:rPr>
              <a:t>you </a:t>
            </a:r>
            <a:r>
              <a:rPr lang="en-US" dirty="0">
                <a:solidFill>
                  <a:schemeClr val="accent1"/>
                </a:solidFill>
                <a:latin typeface="Chintzy CPU BRK" pitchFamily="2" charset="0"/>
              </a:rPr>
              <a:t>f</a:t>
            </a:r>
            <a:r>
              <a:rPr lang="en-US" dirty="0">
                <a:solidFill>
                  <a:schemeClr val="accent1"/>
                </a:solidFill>
                <a:latin typeface="Chintzy CPU BRK" pitchFamily="2" charset="0"/>
              </a:rPr>
              <a:t>or</a:t>
            </a:r>
            <a:r>
              <a:rPr lang="en-US" dirty="0" smtClean="0">
                <a:latin typeface="Chintzy CPU BRK" pitchFamily="2" charset="0"/>
              </a:rPr>
              <a:t> </a:t>
            </a:r>
            <a:r>
              <a:rPr lang="en-US" dirty="0">
                <a:solidFill>
                  <a:schemeClr val="accent1"/>
                </a:solidFill>
                <a:latin typeface="Chintzy CPU BRK" pitchFamily="2" charset="0"/>
              </a:rPr>
              <a:t>your attention</a:t>
            </a:r>
            <a:endParaRPr lang="en-US" dirty="0">
              <a:solidFill>
                <a:schemeClr val="accent1"/>
              </a:solidFill>
              <a:latin typeface="Chintzy CPU BRK" pitchFamily="2"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Description (1)</a:t>
            </a:r>
            <a:endParaRPr lang="en-US" dirty="0">
              <a:solidFill>
                <a:schemeClr val="accent1"/>
              </a:solidFill>
            </a:endParaRPr>
          </a:p>
        </p:txBody>
      </p:sp>
      <p:sp>
        <p:nvSpPr>
          <p:cNvPr id="3" name="Content Placeholder 2"/>
          <p:cNvSpPr>
            <a:spLocks noGrp="1"/>
          </p:cNvSpPr>
          <p:nvPr>
            <p:ph idx="1"/>
          </p:nvPr>
        </p:nvSpPr>
        <p:spPr>
          <a:xfrm>
            <a:off x="457200" y="1333500"/>
            <a:ext cx="4114800" cy="3771636"/>
          </a:xfrm>
        </p:spPr>
        <p:txBody>
          <a:bodyPr>
            <a:normAutofit fontScale="55000" lnSpcReduction="20000"/>
          </a:bodyPr>
          <a:lstStyle/>
          <a:p>
            <a:endParaRPr lang="en-US" dirty="0" smtClean="0">
              <a:latin typeface="Calibri" pitchFamily="34" charset="0"/>
            </a:endParaRPr>
          </a:p>
          <a:p>
            <a:r>
              <a:rPr lang="en-US" dirty="0" smtClean="0">
                <a:latin typeface="Calibri" pitchFamily="34" charset="0"/>
              </a:rPr>
              <a:t>A database for a large-scale technology Store.</a:t>
            </a:r>
          </a:p>
          <a:p>
            <a:endParaRPr lang="en-US" dirty="0" smtClean="0">
              <a:latin typeface="Calibri" pitchFamily="34" charset="0"/>
            </a:endParaRPr>
          </a:p>
          <a:p>
            <a:r>
              <a:rPr lang="en-US" dirty="0" smtClean="0">
                <a:latin typeface="Calibri" pitchFamily="34" charset="0"/>
              </a:rPr>
              <a:t>The store has employees - either assistant or in the maintenance team </a:t>
            </a:r>
          </a:p>
          <a:p>
            <a:endParaRPr lang="en-US" dirty="0" smtClean="0">
              <a:latin typeface="Calibri" pitchFamily="34" charset="0"/>
            </a:endParaRPr>
          </a:p>
          <a:p>
            <a:r>
              <a:rPr lang="en-US" dirty="0" smtClean="0">
                <a:latin typeface="Calibri" pitchFamily="34" charset="0"/>
              </a:rPr>
              <a:t>Two separate entities with many to many relationship, a manager is not an employee. Every employee is required to be managed by a manager.</a:t>
            </a:r>
          </a:p>
          <a:p>
            <a:pPr>
              <a:buNone/>
            </a:pPr>
            <a:endParaRPr lang="en-US" dirty="0" smtClean="0">
              <a:latin typeface="Calibri" pitchFamily="34" charset="0"/>
            </a:endParaRPr>
          </a:p>
          <a:p>
            <a:r>
              <a:rPr lang="en-US" dirty="0" smtClean="0">
                <a:latin typeface="Calibri" pitchFamily="34" charset="0"/>
              </a:rPr>
              <a:t>Each order contains items</a:t>
            </a:r>
          </a:p>
          <a:p>
            <a:endParaRPr lang="en-US" dirty="0"/>
          </a:p>
        </p:txBody>
      </p:sp>
      <p:pic>
        <p:nvPicPr>
          <p:cNvPr id="4" name="Picture 3" descr="original2.687163.1.jpg.png"/>
          <p:cNvPicPr>
            <a:picLocks noChangeAspect="1"/>
          </p:cNvPicPr>
          <p:nvPr/>
        </p:nvPicPr>
        <p:blipFill>
          <a:blip r:embed="rId2" cstate="print"/>
          <a:stretch>
            <a:fillRect/>
          </a:stretch>
        </p:blipFill>
        <p:spPr>
          <a:xfrm>
            <a:off x="5486400" y="1333500"/>
            <a:ext cx="2847511" cy="43815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14300"/>
            <a:ext cx="8229600" cy="952500"/>
          </a:xfrm>
        </p:spPr>
        <p:txBody>
          <a:bodyPr/>
          <a:lstStyle/>
          <a:p>
            <a:r>
              <a:rPr lang="en-US" dirty="0" smtClean="0">
                <a:solidFill>
                  <a:schemeClr val="accent1"/>
                </a:solidFill>
              </a:rPr>
              <a:t>Description (2)</a:t>
            </a:r>
            <a:endParaRPr lang="en-US" dirty="0">
              <a:solidFill>
                <a:schemeClr val="accent1"/>
              </a:solidFill>
            </a:endParaRPr>
          </a:p>
        </p:txBody>
      </p:sp>
      <p:sp>
        <p:nvSpPr>
          <p:cNvPr id="11" name="Content Placeholder 2"/>
          <p:cNvSpPr>
            <a:spLocks noGrp="1"/>
          </p:cNvSpPr>
          <p:nvPr>
            <p:ph idx="1"/>
          </p:nvPr>
        </p:nvSpPr>
        <p:spPr>
          <a:xfrm>
            <a:off x="457200" y="1257300"/>
            <a:ext cx="4114800" cy="2590800"/>
          </a:xfrm>
        </p:spPr>
        <p:txBody>
          <a:bodyPr>
            <a:noAutofit/>
          </a:bodyPr>
          <a:lstStyle/>
          <a:p>
            <a:r>
              <a:rPr lang="en-US" sz="2000" dirty="0" smtClean="0">
                <a:latin typeface="Calibri" pitchFamily="34" charset="0"/>
              </a:rPr>
              <a:t>Items are distributed into subclasses such as TV, AUDIO, ACCESSORIES, IT, KITCHEN, COMMUNICATIONS with different types of technology</a:t>
            </a:r>
          </a:p>
          <a:p>
            <a:endParaRPr lang="en-US" sz="2000" dirty="0" smtClean="0">
              <a:latin typeface="Calibri" pitchFamily="34" charset="0"/>
            </a:endParaRPr>
          </a:p>
          <a:p>
            <a:r>
              <a:rPr lang="en-US" sz="2000" dirty="0" smtClean="0">
                <a:latin typeface="Calibri" pitchFamily="34" charset="0"/>
              </a:rPr>
              <a:t> Items are delivered to the store by different suppliers</a:t>
            </a:r>
          </a:p>
        </p:txBody>
      </p:sp>
      <p:sp>
        <p:nvSpPr>
          <p:cNvPr id="12" name="Content Placeholder 2"/>
          <p:cNvSpPr txBox="1">
            <a:spLocks/>
          </p:cNvSpPr>
          <p:nvPr/>
        </p:nvSpPr>
        <p:spPr>
          <a:xfrm>
            <a:off x="4724400" y="1257300"/>
            <a:ext cx="4114800" cy="2971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Pct val="130000"/>
              <a:buBlip>
                <a:blip r:embed="rId2"/>
              </a:buBlip>
              <a:tabLst/>
              <a:defRPr/>
            </a:pPr>
            <a:r>
              <a:rPr kumimoji="0" lang="en-US" sz="2000" b="0" i="0" u="none" strike="noStrike" kern="1200" cap="none" spc="0" normalizeH="0" baseline="0" noProof="0" dirty="0" smtClean="0">
                <a:ln>
                  <a:noFill/>
                </a:ln>
                <a:effectLst/>
                <a:uLnTx/>
                <a:uFillTx/>
                <a:latin typeface="+mj-lt"/>
                <a:ea typeface="+mn-ea"/>
                <a:cs typeface="+mn-cs"/>
              </a:rPr>
              <a:t>Each item belongs to a brand</a:t>
            </a:r>
          </a:p>
          <a:p>
            <a:pPr marL="342900" marR="0" lvl="0" indent="-342900" algn="l" defTabSz="914400" rtl="0" eaLnBrk="1" fontAlgn="auto" latinLnBrk="0" hangingPunct="1">
              <a:lnSpc>
                <a:spcPct val="100000"/>
              </a:lnSpc>
              <a:spcBef>
                <a:spcPct val="20000"/>
              </a:spcBef>
              <a:spcAft>
                <a:spcPts val="0"/>
              </a:spcAft>
              <a:buClrTx/>
              <a:buSzPct val="130000"/>
              <a:buBlip>
                <a:blip r:embed="rId2"/>
              </a:buBlip>
              <a:tabLst/>
              <a:defRPr/>
            </a:pPr>
            <a:endParaRPr kumimoji="0" lang="en-US" sz="2000" b="0" i="0" u="none" strike="noStrike" kern="1200" cap="none" spc="0" normalizeH="0" baseline="0" noProof="0" dirty="0" smtClean="0">
              <a:ln>
                <a:noFill/>
              </a:ln>
              <a:effectLst/>
              <a:uLnTx/>
              <a:uFillTx/>
              <a:latin typeface="+mj-lt"/>
              <a:ea typeface="+mn-ea"/>
              <a:cs typeface="+mn-cs"/>
            </a:endParaRPr>
          </a:p>
          <a:p>
            <a:pPr marL="342900" marR="0" lvl="0" indent="-342900" algn="l" defTabSz="914400" rtl="0" eaLnBrk="1" fontAlgn="auto" latinLnBrk="0" hangingPunct="1">
              <a:lnSpc>
                <a:spcPct val="100000"/>
              </a:lnSpc>
              <a:spcBef>
                <a:spcPct val="20000"/>
              </a:spcBef>
              <a:spcAft>
                <a:spcPts val="0"/>
              </a:spcAft>
              <a:buClrTx/>
              <a:buSzPct val="130000"/>
              <a:buBlip>
                <a:blip r:embed="rId2"/>
              </a:buBlip>
              <a:tabLst/>
              <a:defRPr/>
            </a:pPr>
            <a:r>
              <a:rPr kumimoji="0" lang="en-US" sz="2000" b="0" i="0" u="none" strike="noStrike" kern="1200" cap="none" spc="0" normalizeH="0" baseline="0" noProof="0" dirty="0" smtClean="0">
                <a:ln>
                  <a:noFill/>
                </a:ln>
                <a:effectLst/>
                <a:uLnTx/>
                <a:uFillTx/>
                <a:latin typeface="+mj-lt"/>
                <a:ea typeface="+mn-ea"/>
                <a:cs typeface="+mn-cs"/>
              </a:rPr>
              <a:t> The characteristics of the customers are also recorded</a:t>
            </a:r>
          </a:p>
          <a:p>
            <a:pPr marL="342900" marR="0" lvl="0" indent="-342900" algn="l" defTabSz="914400" rtl="0" eaLnBrk="1" fontAlgn="auto" latinLnBrk="0" hangingPunct="1">
              <a:lnSpc>
                <a:spcPct val="100000"/>
              </a:lnSpc>
              <a:spcBef>
                <a:spcPct val="20000"/>
              </a:spcBef>
              <a:spcAft>
                <a:spcPts val="0"/>
              </a:spcAft>
              <a:buClrTx/>
              <a:buSzPct val="130000"/>
              <a:buBlip>
                <a:blip r:embed="rId2"/>
              </a:buBlip>
              <a:tabLst/>
              <a:defRPr/>
            </a:pPr>
            <a:endParaRPr kumimoji="0" lang="en-US" sz="2000" b="0" i="0" u="none" strike="noStrike" kern="1200" cap="none" spc="0" normalizeH="0" baseline="0" noProof="0" dirty="0" smtClean="0">
              <a:ln>
                <a:noFill/>
              </a:ln>
              <a:effectLst/>
              <a:uLnTx/>
              <a:uFillTx/>
              <a:latin typeface="+mj-lt"/>
              <a:ea typeface="+mn-ea"/>
              <a:cs typeface="+mn-cs"/>
            </a:endParaRPr>
          </a:p>
          <a:p>
            <a:pPr marL="342900" marR="0" lvl="0" indent="-342900" algn="l" defTabSz="914400" rtl="0" eaLnBrk="1" fontAlgn="auto" latinLnBrk="0" hangingPunct="1">
              <a:lnSpc>
                <a:spcPct val="100000"/>
              </a:lnSpc>
              <a:spcBef>
                <a:spcPct val="20000"/>
              </a:spcBef>
              <a:spcAft>
                <a:spcPts val="0"/>
              </a:spcAft>
              <a:buClrTx/>
              <a:buSzPct val="130000"/>
              <a:buBlip>
                <a:blip r:embed="rId2"/>
              </a:buBlip>
              <a:tabLst/>
              <a:defRPr/>
            </a:pPr>
            <a:r>
              <a:rPr kumimoji="0" lang="en-US" sz="2000" b="0" i="0" u="none" strike="noStrike" kern="1200" cap="none" spc="0" normalizeH="0" baseline="0" noProof="0" dirty="0" smtClean="0">
                <a:ln>
                  <a:noFill/>
                </a:ln>
                <a:effectLst/>
                <a:uLnTx/>
                <a:uFillTx/>
                <a:latin typeface="+mj-lt"/>
                <a:ea typeface="+mn-ea"/>
                <a:cs typeface="+mn-cs"/>
              </a:rPr>
              <a:t>Attributes of the warehouses are listed in the data base</a:t>
            </a:r>
          </a:p>
        </p:txBody>
      </p:sp>
      <p:pic>
        <p:nvPicPr>
          <p:cNvPr id="13" name="Picture 12" descr="2.png"/>
          <p:cNvPicPr>
            <a:picLocks noChangeAspect="1"/>
          </p:cNvPicPr>
          <p:nvPr/>
        </p:nvPicPr>
        <p:blipFill>
          <a:blip r:embed="rId3" cstate="print"/>
          <a:stretch>
            <a:fillRect/>
          </a:stretch>
        </p:blipFill>
        <p:spPr>
          <a:xfrm>
            <a:off x="3045006" y="4076700"/>
            <a:ext cx="1524000" cy="1534506"/>
          </a:xfrm>
          <a:prstGeom prst="rect">
            <a:avLst/>
          </a:prstGeom>
        </p:spPr>
      </p:pic>
      <p:pic>
        <p:nvPicPr>
          <p:cNvPr id="15" name="Picture 14" descr="4.png"/>
          <p:cNvPicPr>
            <a:picLocks noChangeAspect="1"/>
          </p:cNvPicPr>
          <p:nvPr/>
        </p:nvPicPr>
        <p:blipFill>
          <a:blip r:embed="rId4" cstate="print"/>
          <a:stretch>
            <a:fillRect/>
          </a:stretch>
        </p:blipFill>
        <p:spPr>
          <a:xfrm>
            <a:off x="4489812" y="4076700"/>
            <a:ext cx="1524000" cy="1534507"/>
          </a:xfrm>
          <a:prstGeom prst="rect">
            <a:avLst/>
          </a:prstGeom>
        </p:spPr>
      </p:pic>
      <p:pic>
        <p:nvPicPr>
          <p:cNvPr id="16" name="Picture 15" descr="ss.png"/>
          <p:cNvPicPr>
            <a:picLocks noChangeAspect="1"/>
          </p:cNvPicPr>
          <p:nvPr/>
        </p:nvPicPr>
        <p:blipFill>
          <a:blip r:embed="rId5" cstate="print"/>
          <a:stretch>
            <a:fillRect/>
          </a:stretch>
        </p:blipFill>
        <p:spPr>
          <a:xfrm>
            <a:off x="7379426" y="4076700"/>
            <a:ext cx="1538968" cy="1549577"/>
          </a:xfrm>
          <a:prstGeom prst="rect">
            <a:avLst/>
          </a:prstGeom>
        </p:spPr>
      </p:pic>
      <p:pic>
        <p:nvPicPr>
          <p:cNvPr id="17" name="Picture 16" descr="tv.png"/>
          <p:cNvPicPr>
            <a:picLocks noChangeAspect="1"/>
          </p:cNvPicPr>
          <p:nvPr/>
        </p:nvPicPr>
        <p:blipFill>
          <a:blip r:embed="rId6" cstate="print"/>
          <a:stretch>
            <a:fillRect/>
          </a:stretch>
        </p:blipFill>
        <p:spPr>
          <a:xfrm>
            <a:off x="155394" y="4076700"/>
            <a:ext cx="1524000" cy="1534506"/>
          </a:xfrm>
          <a:prstGeom prst="rect">
            <a:avLst/>
          </a:prstGeom>
        </p:spPr>
      </p:pic>
      <p:pic>
        <p:nvPicPr>
          <p:cNvPr id="18" name="Picture 17" descr="Untitled-2.png"/>
          <p:cNvPicPr>
            <a:picLocks noChangeAspect="1"/>
          </p:cNvPicPr>
          <p:nvPr/>
        </p:nvPicPr>
        <p:blipFill>
          <a:blip r:embed="rId7" cstate="print"/>
          <a:stretch>
            <a:fillRect/>
          </a:stretch>
        </p:blipFill>
        <p:spPr>
          <a:xfrm>
            <a:off x="5934618" y="4076700"/>
            <a:ext cx="1524000" cy="1534506"/>
          </a:xfrm>
          <a:prstGeom prst="rect">
            <a:avLst/>
          </a:prstGeom>
        </p:spPr>
      </p:pic>
      <p:pic>
        <p:nvPicPr>
          <p:cNvPr id="14" name="Picture 13" descr="3.png"/>
          <p:cNvPicPr>
            <a:picLocks noChangeAspect="1"/>
          </p:cNvPicPr>
          <p:nvPr/>
        </p:nvPicPr>
        <p:blipFill>
          <a:blip r:embed="rId8" cstate="print"/>
          <a:stretch>
            <a:fillRect/>
          </a:stretch>
        </p:blipFill>
        <p:spPr>
          <a:xfrm>
            <a:off x="1600200" y="4076700"/>
            <a:ext cx="1524000" cy="1534507"/>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lational Model.png"/>
          <p:cNvPicPr>
            <a:picLocks noChangeAspect="1"/>
          </p:cNvPicPr>
          <p:nvPr/>
        </p:nvPicPr>
        <p:blipFill>
          <a:blip r:embed="rId2" cstate="print"/>
          <a:stretch>
            <a:fillRect/>
          </a:stretch>
        </p:blipFill>
        <p:spPr>
          <a:xfrm>
            <a:off x="152400" y="76200"/>
            <a:ext cx="7973806" cy="5600700"/>
          </a:xfrm>
          <a:prstGeom prst="rect">
            <a:avLst/>
          </a:prstGeom>
        </p:spPr>
      </p:pic>
      <p:sp>
        <p:nvSpPr>
          <p:cNvPr id="6" name="Title 1"/>
          <p:cNvSpPr>
            <a:spLocks noGrp="1"/>
          </p:cNvSpPr>
          <p:nvPr>
            <p:ph type="title"/>
          </p:nvPr>
        </p:nvSpPr>
        <p:spPr>
          <a:xfrm>
            <a:off x="6019800" y="114300"/>
            <a:ext cx="3352800" cy="1477962"/>
          </a:xfrm>
          <a:noFill/>
        </p:spPr>
        <p:txBody>
          <a:bodyPr>
            <a:noAutofit/>
          </a:bodyPr>
          <a:lstStyle/>
          <a:p>
            <a:r>
              <a:rPr lang="en-US" sz="4000" dirty="0" smtClean="0">
                <a:solidFill>
                  <a:schemeClr val="accent1"/>
                </a:solidFill>
                <a:latin typeface="Chintzy CPU BRK" pitchFamily="2" charset="0"/>
              </a:rPr>
              <a:t>Relational </a:t>
            </a:r>
            <a:br>
              <a:rPr lang="en-US" sz="4000" dirty="0" smtClean="0">
                <a:solidFill>
                  <a:schemeClr val="accent1"/>
                </a:solidFill>
                <a:latin typeface="Chintzy CPU BRK" pitchFamily="2" charset="0"/>
              </a:rPr>
            </a:br>
            <a:r>
              <a:rPr lang="en-US" sz="4000" dirty="0" smtClean="0">
                <a:solidFill>
                  <a:schemeClr val="accent1"/>
                </a:solidFill>
                <a:latin typeface="Chintzy CPU BRK" pitchFamily="2" charset="0"/>
              </a:rPr>
              <a:t>Model</a:t>
            </a:r>
            <a:endParaRPr lang="en-US" sz="4000" dirty="0">
              <a:solidFill>
                <a:schemeClr val="accent1"/>
              </a:solidFill>
              <a:latin typeface="Chintzy CPU BRK" pitchFamily="2"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Tools and Technology used</a:t>
            </a:r>
            <a:endParaRPr lang="en-US" dirty="0">
              <a:solidFill>
                <a:schemeClr val="accent1"/>
              </a:solidFill>
            </a:endParaRPr>
          </a:p>
        </p:txBody>
      </p:sp>
      <p:sp>
        <p:nvSpPr>
          <p:cNvPr id="3" name="Content Placeholder 2"/>
          <p:cNvSpPr>
            <a:spLocks noGrp="1"/>
          </p:cNvSpPr>
          <p:nvPr>
            <p:ph idx="1"/>
          </p:nvPr>
        </p:nvSpPr>
        <p:spPr/>
        <p:txBody>
          <a:bodyPr/>
          <a:lstStyle/>
          <a:p>
            <a:pPr>
              <a:lnSpc>
                <a:spcPct val="150000"/>
              </a:lnSpc>
            </a:pPr>
            <a:r>
              <a:rPr lang="en-US" dirty="0" smtClean="0"/>
              <a:t>MySQL Workbench </a:t>
            </a:r>
          </a:p>
          <a:p>
            <a:pPr>
              <a:lnSpc>
                <a:spcPct val="150000"/>
              </a:lnSpc>
            </a:pPr>
            <a:r>
              <a:rPr lang="en-US" dirty="0" err="1" smtClean="0"/>
              <a:t>PhpMyAdmin</a:t>
            </a:r>
            <a:endParaRPr lang="en-US" dirty="0" smtClean="0"/>
          </a:p>
          <a:p>
            <a:pPr>
              <a:lnSpc>
                <a:spcPct val="150000"/>
              </a:lnSpc>
            </a:pPr>
            <a:r>
              <a:rPr lang="en-US" dirty="0" smtClean="0"/>
              <a:t>www.draw.io (EER Diagram)</a:t>
            </a:r>
            <a:endParaRPr lang="en-US" dirty="0"/>
          </a:p>
        </p:txBody>
      </p:sp>
      <p:pic>
        <p:nvPicPr>
          <p:cNvPr id="6" name="Picture 5" descr="Draw.io-Draw-Diagrams-Online.png"/>
          <p:cNvPicPr>
            <a:picLocks noChangeAspect="1"/>
          </p:cNvPicPr>
          <p:nvPr/>
        </p:nvPicPr>
        <p:blipFill>
          <a:blip r:embed="rId2" cstate="print"/>
          <a:stretch>
            <a:fillRect/>
          </a:stretch>
        </p:blipFill>
        <p:spPr>
          <a:xfrm>
            <a:off x="6934200" y="3009900"/>
            <a:ext cx="800100" cy="8001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large-mysql.png"/>
          <p:cNvPicPr>
            <a:picLocks noChangeAspect="1"/>
          </p:cNvPicPr>
          <p:nvPr/>
        </p:nvPicPr>
        <p:blipFill>
          <a:blip r:embed="rId3" cstate="print"/>
          <a:stretch>
            <a:fillRect/>
          </a:stretch>
        </p:blipFill>
        <p:spPr>
          <a:xfrm>
            <a:off x="5410200" y="1181100"/>
            <a:ext cx="965715" cy="9657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logo-og.png"/>
          <p:cNvPicPr>
            <a:picLocks noChangeAspect="1"/>
          </p:cNvPicPr>
          <p:nvPr/>
        </p:nvPicPr>
        <p:blipFill>
          <a:blip r:embed="rId4" cstate="print"/>
          <a:stretch>
            <a:fillRect/>
          </a:stretch>
        </p:blipFill>
        <p:spPr>
          <a:xfrm>
            <a:off x="5791200" y="1714500"/>
            <a:ext cx="1680241" cy="1187720"/>
          </a:xfrm>
          <a:prstGeom prst="rect">
            <a:avLst/>
          </a:prstGeom>
        </p:spPr>
      </p:pic>
      <p:pic>
        <p:nvPicPr>
          <p:cNvPr id="11" name="Picture 10" descr="Settings_preferences_tools_gear_vector_symbol.png"/>
          <p:cNvPicPr>
            <a:picLocks noChangeAspect="1"/>
          </p:cNvPicPr>
          <p:nvPr/>
        </p:nvPicPr>
        <p:blipFill>
          <a:blip r:embed="rId5" cstate="print"/>
          <a:stretch>
            <a:fillRect/>
          </a:stretch>
        </p:blipFill>
        <p:spPr>
          <a:xfrm rot="2283689">
            <a:off x="467553" y="3553653"/>
            <a:ext cx="2315444" cy="2315444"/>
          </a:xfrm>
          <a:prstGeom prst="rect">
            <a:avLst/>
          </a:prstGeom>
        </p:spPr>
      </p:pic>
      <p:pic>
        <p:nvPicPr>
          <p:cNvPr id="12" name="Picture 11" descr="Settings_preferences_tools_gear_vector_symbol.png"/>
          <p:cNvPicPr>
            <a:picLocks noChangeAspect="1"/>
          </p:cNvPicPr>
          <p:nvPr/>
        </p:nvPicPr>
        <p:blipFill>
          <a:blip r:embed="rId5" cstate="print"/>
          <a:stretch>
            <a:fillRect/>
          </a:stretch>
        </p:blipFill>
        <p:spPr>
          <a:xfrm rot="3658455">
            <a:off x="3008865" y="3885165"/>
            <a:ext cx="1825718" cy="1825718"/>
          </a:xfrm>
          <a:prstGeom prst="rect">
            <a:avLst/>
          </a:prstGeom>
        </p:spPr>
      </p:pic>
      <p:pic>
        <p:nvPicPr>
          <p:cNvPr id="13" name="Picture 12" descr="Settings_preferences_tools_gear_vector_symbol.png"/>
          <p:cNvPicPr>
            <a:picLocks noChangeAspect="1"/>
          </p:cNvPicPr>
          <p:nvPr/>
        </p:nvPicPr>
        <p:blipFill>
          <a:blip r:embed="rId5" cstate="print"/>
          <a:stretch>
            <a:fillRect/>
          </a:stretch>
        </p:blipFill>
        <p:spPr>
          <a:xfrm rot="2283689">
            <a:off x="4930185" y="3901485"/>
            <a:ext cx="1396463" cy="1396463"/>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Sample of Creation</a:t>
            </a:r>
            <a:endParaRPr lang="en-US" dirty="0">
              <a:solidFill>
                <a:schemeClr val="accent1"/>
              </a:solidFill>
            </a:endParaRPr>
          </a:p>
        </p:txBody>
      </p:sp>
      <p:sp>
        <p:nvSpPr>
          <p:cNvPr id="3" name="Content Placeholder 2"/>
          <p:cNvSpPr>
            <a:spLocks noGrp="1"/>
          </p:cNvSpPr>
          <p:nvPr>
            <p:ph idx="1"/>
          </p:nvPr>
        </p:nvSpPr>
        <p:spPr/>
        <p:txBody>
          <a:bodyPr>
            <a:noAutofit/>
          </a:bodyPr>
          <a:lstStyle/>
          <a:p>
            <a:pPr>
              <a:buNone/>
            </a:pPr>
            <a:r>
              <a:rPr lang="en-US" sz="1100" dirty="0" smtClean="0"/>
              <a:t>CREATE TABLE IF NOT EXISTS `</a:t>
            </a:r>
            <a:r>
              <a:rPr lang="en-US" sz="1100" dirty="0" err="1" smtClean="0"/>
              <a:t>mydb`.`Employee</a:t>
            </a:r>
            <a:r>
              <a:rPr lang="en-US" sz="1100" dirty="0" smtClean="0"/>
              <a:t>` </a:t>
            </a:r>
          </a:p>
          <a:p>
            <a:pPr>
              <a:buNone/>
            </a:pPr>
            <a:r>
              <a:rPr lang="en-US" sz="1100" dirty="0" smtClean="0"/>
              <a:t>`</a:t>
            </a:r>
            <a:r>
              <a:rPr lang="en-US" sz="1100" dirty="0" err="1" smtClean="0"/>
              <a:t>e_id</a:t>
            </a:r>
            <a:r>
              <a:rPr lang="en-US" sz="1100" dirty="0" smtClean="0"/>
              <a:t>` INT NOT NULL,</a:t>
            </a:r>
          </a:p>
          <a:p>
            <a:pPr>
              <a:buNone/>
            </a:pPr>
            <a:r>
              <a:rPr lang="en-US" sz="1100" dirty="0" smtClean="0"/>
              <a:t>`</a:t>
            </a:r>
            <a:r>
              <a:rPr lang="en-US" sz="1100" dirty="0" err="1" smtClean="0"/>
              <a:t>first_name</a:t>
            </a:r>
            <a:r>
              <a:rPr lang="en-US" sz="1100" dirty="0" smtClean="0"/>
              <a:t>` VARCHAR(45) NULL,</a:t>
            </a:r>
          </a:p>
          <a:p>
            <a:pPr>
              <a:buNone/>
            </a:pPr>
            <a:r>
              <a:rPr lang="en-US" sz="1100" dirty="0" smtClean="0"/>
              <a:t>`</a:t>
            </a:r>
            <a:r>
              <a:rPr lang="en-US" sz="1100" dirty="0" err="1" smtClean="0"/>
              <a:t>last_name</a:t>
            </a:r>
            <a:r>
              <a:rPr lang="en-US" sz="1100" dirty="0" smtClean="0"/>
              <a:t>` VARCHAR(45) NULL,</a:t>
            </a:r>
          </a:p>
          <a:p>
            <a:pPr>
              <a:buNone/>
            </a:pPr>
            <a:r>
              <a:rPr lang="en-US" sz="1100" dirty="0" smtClean="0"/>
              <a:t>`</a:t>
            </a:r>
            <a:r>
              <a:rPr lang="en-US" sz="1100" dirty="0" err="1" smtClean="0"/>
              <a:t>street_number</a:t>
            </a:r>
            <a:r>
              <a:rPr lang="en-US" sz="1100" dirty="0" smtClean="0"/>
              <a:t>` INT NULL,</a:t>
            </a:r>
          </a:p>
          <a:p>
            <a:pPr>
              <a:buNone/>
            </a:pPr>
            <a:r>
              <a:rPr lang="en-US" sz="1100" dirty="0" smtClean="0"/>
              <a:t>`</a:t>
            </a:r>
            <a:r>
              <a:rPr lang="en-US" sz="1100" dirty="0" err="1" smtClean="0"/>
              <a:t>street_name</a:t>
            </a:r>
            <a:r>
              <a:rPr lang="en-US" sz="1100" dirty="0" smtClean="0"/>
              <a:t>` VARCHAR(45) NULL,</a:t>
            </a:r>
          </a:p>
          <a:p>
            <a:pPr>
              <a:buNone/>
            </a:pPr>
            <a:r>
              <a:rPr lang="en-US" sz="1100" dirty="0" smtClean="0"/>
              <a:t>`city` VARCHAR(45) NULL,</a:t>
            </a:r>
          </a:p>
          <a:p>
            <a:pPr>
              <a:buNone/>
            </a:pPr>
            <a:r>
              <a:rPr lang="en-US" sz="1100" dirty="0" smtClean="0"/>
              <a:t>`</a:t>
            </a:r>
            <a:r>
              <a:rPr lang="en-US" sz="1100" dirty="0" err="1" smtClean="0"/>
              <a:t>e_phone</a:t>
            </a:r>
            <a:r>
              <a:rPr lang="en-US" sz="1100" dirty="0" smtClean="0"/>
              <a:t>` VARCHAR(45) NULL,</a:t>
            </a:r>
          </a:p>
          <a:p>
            <a:pPr>
              <a:buNone/>
            </a:pPr>
            <a:r>
              <a:rPr lang="en-US" sz="1100" dirty="0" smtClean="0"/>
              <a:t>`</a:t>
            </a:r>
            <a:r>
              <a:rPr lang="en-US" sz="1100" dirty="0" err="1" smtClean="0"/>
              <a:t>worked_from</a:t>
            </a:r>
            <a:r>
              <a:rPr lang="en-US" sz="1100" dirty="0" smtClean="0"/>
              <a:t>` DATE(45) NULL,</a:t>
            </a:r>
          </a:p>
          <a:p>
            <a:pPr>
              <a:buNone/>
            </a:pPr>
            <a:r>
              <a:rPr lang="en-US" sz="1100" dirty="0" smtClean="0"/>
              <a:t>`</a:t>
            </a:r>
            <a:r>
              <a:rPr lang="en-US" sz="1100" dirty="0" err="1" smtClean="0"/>
              <a:t>worked_till</a:t>
            </a:r>
            <a:r>
              <a:rPr lang="en-US" sz="1100" dirty="0" smtClean="0"/>
              <a:t>` DATE(45) NULL,</a:t>
            </a:r>
          </a:p>
          <a:p>
            <a:pPr>
              <a:buNone/>
            </a:pPr>
            <a:r>
              <a:rPr lang="en-US" sz="1100" dirty="0" smtClean="0"/>
              <a:t>`</a:t>
            </a:r>
            <a:r>
              <a:rPr lang="en-US" sz="1100" dirty="0" err="1" smtClean="0"/>
              <a:t>Manager_e_id</a:t>
            </a:r>
            <a:r>
              <a:rPr lang="en-US" sz="1100" dirty="0" smtClean="0"/>
              <a:t>` INT NOT NULL,</a:t>
            </a:r>
          </a:p>
          <a:p>
            <a:pPr>
              <a:buNone/>
            </a:pPr>
            <a:r>
              <a:rPr lang="en-US" sz="1100" dirty="0" smtClean="0"/>
              <a:t>PRIMARY KEY (`</a:t>
            </a:r>
            <a:r>
              <a:rPr lang="en-US" sz="1100" dirty="0" err="1" smtClean="0"/>
              <a:t>e_id</a:t>
            </a:r>
            <a:r>
              <a:rPr lang="en-US" sz="1100" dirty="0" smtClean="0"/>
              <a:t>`, `</a:t>
            </a:r>
            <a:r>
              <a:rPr lang="en-US" sz="1100" dirty="0" err="1" smtClean="0"/>
              <a:t>Manager_e_id</a:t>
            </a:r>
            <a:r>
              <a:rPr lang="en-US" sz="1100" dirty="0" smtClean="0"/>
              <a:t>`),</a:t>
            </a:r>
          </a:p>
          <a:p>
            <a:pPr>
              <a:buNone/>
            </a:pPr>
            <a:r>
              <a:rPr lang="en-US" sz="1100" dirty="0" smtClean="0"/>
              <a:t>INDEX `fk_Employee_Employee1_idx` (`</a:t>
            </a:r>
            <a:r>
              <a:rPr lang="en-US" sz="1100" dirty="0" err="1" smtClean="0"/>
              <a:t>Manager_e_id</a:t>
            </a:r>
            <a:r>
              <a:rPr lang="en-US" sz="1100" dirty="0" smtClean="0"/>
              <a:t>` ASC),</a:t>
            </a:r>
          </a:p>
          <a:p>
            <a:pPr>
              <a:buNone/>
            </a:pPr>
            <a:r>
              <a:rPr lang="en-US" sz="1100" dirty="0" smtClean="0"/>
              <a:t>CONSTRAINT `fk_Employee_Employee1`</a:t>
            </a:r>
          </a:p>
          <a:p>
            <a:pPr>
              <a:buNone/>
            </a:pPr>
            <a:r>
              <a:rPr lang="en-US" sz="1100" dirty="0" smtClean="0"/>
              <a:t>FOREIGN KEY (`</a:t>
            </a:r>
            <a:r>
              <a:rPr lang="en-US" sz="1100" dirty="0" err="1" smtClean="0"/>
              <a:t>Manager_e_id</a:t>
            </a:r>
            <a:r>
              <a:rPr lang="en-US" sz="1100" dirty="0" smtClean="0"/>
              <a:t>`)</a:t>
            </a:r>
          </a:p>
          <a:p>
            <a:pPr>
              <a:buNone/>
            </a:pPr>
            <a:r>
              <a:rPr lang="en-US" sz="1100" dirty="0" smtClean="0"/>
              <a:t>REFERENCES `technology </a:t>
            </a:r>
            <a:r>
              <a:rPr lang="en-US" sz="1100" dirty="0" err="1" smtClean="0"/>
              <a:t>store`.`Employee</a:t>
            </a:r>
            <a:r>
              <a:rPr lang="en-US" sz="1100" dirty="0" smtClean="0"/>
              <a:t>` (`</a:t>
            </a:r>
            <a:r>
              <a:rPr lang="en-US" sz="1100" dirty="0" err="1" smtClean="0"/>
              <a:t>e_id</a:t>
            </a:r>
            <a:r>
              <a:rPr lang="en-US" sz="1100" dirty="0" smtClean="0"/>
              <a:t>`)</a:t>
            </a:r>
          </a:p>
          <a:p>
            <a:pPr>
              <a:buNone/>
            </a:pPr>
            <a:r>
              <a:rPr lang="en-US" sz="1100" dirty="0" smtClean="0"/>
              <a:t>ON DELETE CASCADE</a:t>
            </a:r>
          </a:p>
          <a:p>
            <a:pPr>
              <a:buNone/>
            </a:pPr>
            <a:r>
              <a:rPr lang="en-US" sz="1100" dirty="0" smtClean="0"/>
              <a:t>ON UPDATE CASCADE)</a:t>
            </a:r>
          </a:p>
          <a:p>
            <a:pPr>
              <a:buNone/>
            </a:pPr>
            <a:r>
              <a:rPr lang="en-US" sz="1100" dirty="0" smtClean="0"/>
              <a:t>ENGINE = </a:t>
            </a:r>
            <a:r>
              <a:rPr lang="en-US" sz="1100" dirty="0" err="1" smtClean="0"/>
              <a:t>InnoDB</a:t>
            </a:r>
            <a:r>
              <a:rPr lang="en-US" sz="1100" dirty="0" smtClean="0"/>
              <a:t>;</a:t>
            </a:r>
          </a:p>
          <a:p>
            <a:endParaRPr lang="en-US" sz="1100" dirty="0"/>
          </a:p>
        </p:txBody>
      </p:sp>
      <p:pic>
        <p:nvPicPr>
          <p:cNvPr id="5" name="Picture 4" descr="technology-2858aa5e7d5b1fd6b66a22543555f650.png"/>
          <p:cNvPicPr>
            <a:picLocks noChangeAspect="1"/>
          </p:cNvPicPr>
          <p:nvPr/>
        </p:nvPicPr>
        <p:blipFill>
          <a:blip r:embed="rId2" cstate="print"/>
          <a:stretch>
            <a:fillRect/>
          </a:stretch>
        </p:blipFill>
        <p:spPr>
          <a:xfrm>
            <a:off x="4572000" y="1439294"/>
            <a:ext cx="4191868" cy="427570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mp.png"/>
          <p:cNvPicPr>
            <a:picLocks noChangeAspect="1"/>
          </p:cNvPicPr>
          <p:nvPr/>
        </p:nvPicPr>
        <p:blipFill>
          <a:blip r:embed="rId2" cstate="print"/>
          <a:stretch>
            <a:fillRect/>
          </a:stretch>
        </p:blipFill>
        <p:spPr>
          <a:xfrm>
            <a:off x="669937" y="114300"/>
            <a:ext cx="7178663" cy="2812024"/>
          </a:xfrm>
          <a:prstGeom prst="rect">
            <a:avLst/>
          </a:prstGeom>
        </p:spPr>
      </p:pic>
      <p:pic>
        <p:nvPicPr>
          <p:cNvPr id="7" name="Picture 6" descr="payroll.png"/>
          <p:cNvPicPr>
            <a:picLocks noChangeAspect="1"/>
          </p:cNvPicPr>
          <p:nvPr/>
        </p:nvPicPr>
        <p:blipFill>
          <a:blip r:embed="rId3" cstate="print"/>
          <a:stretch>
            <a:fillRect/>
          </a:stretch>
        </p:blipFill>
        <p:spPr>
          <a:xfrm>
            <a:off x="76199" y="2933700"/>
            <a:ext cx="5867401" cy="2544068"/>
          </a:xfrm>
          <a:prstGeom prst="rect">
            <a:avLst/>
          </a:prstGeom>
        </p:spPr>
      </p:pic>
      <p:pic>
        <p:nvPicPr>
          <p:cNvPr id="10" name="Picture 9" descr="audio.png"/>
          <p:cNvPicPr>
            <a:picLocks noChangeAspect="1"/>
          </p:cNvPicPr>
          <p:nvPr/>
        </p:nvPicPr>
        <p:blipFill>
          <a:blip r:embed="rId4" cstate="print"/>
          <a:stretch>
            <a:fillRect/>
          </a:stretch>
        </p:blipFill>
        <p:spPr>
          <a:xfrm>
            <a:off x="6096000" y="4381500"/>
            <a:ext cx="2913020" cy="838279"/>
          </a:xfrm>
          <a:prstGeom prst="rect">
            <a:avLst/>
          </a:prstGeom>
        </p:spPr>
      </p:pic>
      <p:pic>
        <p:nvPicPr>
          <p:cNvPr id="12" name="Picture 11" descr="ass.png"/>
          <p:cNvPicPr>
            <a:picLocks noChangeAspect="1"/>
          </p:cNvPicPr>
          <p:nvPr/>
        </p:nvPicPr>
        <p:blipFill>
          <a:blip r:embed="rId5" cstate="print"/>
          <a:stretch>
            <a:fillRect/>
          </a:stretch>
        </p:blipFill>
        <p:spPr>
          <a:xfrm>
            <a:off x="6096000" y="3009900"/>
            <a:ext cx="2918740" cy="1242017"/>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hi.png"/>
          <p:cNvPicPr>
            <a:picLocks noChangeAspect="1"/>
          </p:cNvPicPr>
          <p:nvPr/>
        </p:nvPicPr>
        <p:blipFill>
          <a:blip r:embed="rId2" cstate="print"/>
          <a:stretch>
            <a:fillRect/>
          </a:stretch>
        </p:blipFill>
        <p:spPr>
          <a:xfrm>
            <a:off x="76201" y="114300"/>
            <a:ext cx="2295618" cy="2209800"/>
          </a:xfrm>
          <a:prstGeom prst="rect">
            <a:avLst/>
          </a:prstGeom>
        </p:spPr>
      </p:pic>
      <p:pic>
        <p:nvPicPr>
          <p:cNvPr id="4" name="Picture 3" descr="item.png"/>
          <p:cNvPicPr>
            <a:picLocks noChangeAspect="1"/>
          </p:cNvPicPr>
          <p:nvPr/>
        </p:nvPicPr>
        <p:blipFill>
          <a:blip r:embed="rId3" cstate="print"/>
          <a:stretch>
            <a:fillRect/>
          </a:stretch>
        </p:blipFill>
        <p:spPr>
          <a:xfrm>
            <a:off x="2590800" y="38100"/>
            <a:ext cx="6401434" cy="2340525"/>
          </a:xfrm>
          <a:prstGeom prst="rect">
            <a:avLst/>
          </a:prstGeom>
        </p:spPr>
      </p:pic>
      <p:pic>
        <p:nvPicPr>
          <p:cNvPr id="6" name="Picture 5" descr="main.png"/>
          <p:cNvPicPr>
            <a:picLocks noChangeAspect="1"/>
          </p:cNvPicPr>
          <p:nvPr/>
        </p:nvPicPr>
        <p:blipFill>
          <a:blip r:embed="rId4" cstate="print"/>
          <a:stretch>
            <a:fillRect/>
          </a:stretch>
        </p:blipFill>
        <p:spPr>
          <a:xfrm>
            <a:off x="3276600" y="4457700"/>
            <a:ext cx="5715496" cy="960203"/>
          </a:xfrm>
          <a:prstGeom prst="rect">
            <a:avLst/>
          </a:prstGeom>
        </p:spPr>
      </p:pic>
      <p:pic>
        <p:nvPicPr>
          <p:cNvPr id="8" name="Picture 7" descr="kitchen.png"/>
          <p:cNvPicPr>
            <a:picLocks noChangeAspect="1"/>
          </p:cNvPicPr>
          <p:nvPr/>
        </p:nvPicPr>
        <p:blipFill>
          <a:blip r:embed="rId5" cstate="print"/>
          <a:stretch>
            <a:fillRect/>
          </a:stretch>
        </p:blipFill>
        <p:spPr>
          <a:xfrm>
            <a:off x="76200" y="4610100"/>
            <a:ext cx="3116903" cy="764884"/>
          </a:xfrm>
          <a:prstGeom prst="rect">
            <a:avLst/>
          </a:prstGeom>
        </p:spPr>
      </p:pic>
      <p:pic>
        <p:nvPicPr>
          <p:cNvPr id="10" name="Picture 9" descr="supplier.png"/>
          <p:cNvPicPr>
            <a:picLocks noChangeAspect="1"/>
          </p:cNvPicPr>
          <p:nvPr/>
        </p:nvPicPr>
        <p:blipFill>
          <a:blip r:embed="rId6" cstate="print"/>
          <a:stretch>
            <a:fillRect/>
          </a:stretch>
        </p:blipFill>
        <p:spPr>
          <a:xfrm>
            <a:off x="1066800" y="2324100"/>
            <a:ext cx="7087215" cy="2126164"/>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are.png"/>
          <p:cNvPicPr>
            <a:picLocks noChangeAspect="1"/>
          </p:cNvPicPr>
          <p:nvPr/>
        </p:nvPicPr>
        <p:blipFill>
          <a:blip r:embed="rId2" cstate="print"/>
          <a:stretch>
            <a:fillRect/>
          </a:stretch>
        </p:blipFill>
        <p:spPr>
          <a:xfrm>
            <a:off x="152400" y="3390900"/>
            <a:ext cx="8184590" cy="2149026"/>
          </a:xfrm>
          <a:prstGeom prst="rect">
            <a:avLst/>
          </a:prstGeom>
        </p:spPr>
      </p:pic>
      <p:pic>
        <p:nvPicPr>
          <p:cNvPr id="3" name="Picture 2" descr="provides.png"/>
          <p:cNvPicPr>
            <a:picLocks noChangeAspect="1"/>
          </p:cNvPicPr>
          <p:nvPr/>
        </p:nvPicPr>
        <p:blipFill>
          <a:blip r:embed="rId3" cstate="print"/>
          <a:stretch>
            <a:fillRect/>
          </a:stretch>
        </p:blipFill>
        <p:spPr>
          <a:xfrm>
            <a:off x="152401" y="1346302"/>
            <a:ext cx="4648199" cy="2006680"/>
          </a:xfrm>
          <a:prstGeom prst="rect">
            <a:avLst/>
          </a:prstGeom>
        </p:spPr>
      </p:pic>
      <p:pic>
        <p:nvPicPr>
          <p:cNvPr id="7" name="Picture 6" descr="it.png"/>
          <p:cNvPicPr>
            <a:picLocks noChangeAspect="1"/>
          </p:cNvPicPr>
          <p:nvPr/>
        </p:nvPicPr>
        <p:blipFill>
          <a:blip r:embed="rId4" cstate="print"/>
          <a:stretch>
            <a:fillRect/>
          </a:stretch>
        </p:blipFill>
        <p:spPr>
          <a:xfrm>
            <a:off x="5600393" y="342900"/>
            <a:ext cx="3543607" cy="754445"/>
          </a:xfrm>
          <a:prstGeom prst="rect">
            <a:avLst/>
          </a:prstGeom>
        </p:spPr>
      </p:pic>
      <p:pic>
        <p:nvPicPr>
          <p:cNvPr id="10" name="Picture 9" descr="bill.png"/>
          <p:cNvPicPr>
            <a:picLocks noChangeAspect="1"/>
          </p:cNvPicPr>
          <p:nvPr/>
        </p:nvPicPr>
        <p:blipFill>
          <a:blip r:embed="rId5" cstate="print"/>
          <a:stretch>
            <a:fillRect/>
          </a:stretch>
        </p:blipFill>
        <p:spPr>
          <a:xfrm>
            <a:off x="4876800" y="1409700"/>
            <a:ext cx="4092335" cy="1843950"/>
          </a:xfrm>
          <a:prstGeom prst="rect">
            <a:avLst/>
          </a:prstGeom>
        </p:spPr>
      </p:pic>
      <p:pic>
        <p:nvPicPr>
          <p:cNvPr id="11" name="Picture 10" descr="com.png"/>
          <p:cNvPicPr>
            <a:picLocks noChangeAspect="1"/>
          </p:cNvPicPr>
          <p:nvPr/>
        </p:nvPicPr>
        <p:blipFill>
          <a:blip r:embed="rId6" cstate="print"/>
          <a:stretch>
            <a:fillRect/>
          </a:stretch>
        </p:blipFill>
        <p:spPr>
          <a:xfrm>
            <a:off x="152400" y="190500"/>
            <a:ext cx="5441152" cy="1005927"/>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616</TotalTime>
  <Words>1003</Words>
  <Application>Microsoft Office PowerPoint</Application>
  <PresentationFormat>On-screen Show (16:10)</PresentationFormat>
  <Paragraphs>248</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Times New Roman</vt:lpstr>
      <vt:lpstr>Chintzy CPU BRK</vt:lpstr>
      <vt:lpstr>Arial</vt:lpstr>
      <vt:lpstr>Cambria</vt:lpstr>
      <vt:lpstr>Calibri</vt:lpstr>
      <vt:lpstr>Office Theme</vt:lpstr>
      <vt:lpstr>PowerPoint Presentation</vt:lpstr>
      <vt:lpstr>Description (1)</vt:lpstr>
      <vt:lpstr>Description (2)</vt:lpstr>
      <vt:lpstr>Relational  Model</vt:lpstr>
      <vt:lpstr>Tools and Technology used</vt:lpstr>
      <vt:lpstr>Sample of Creation</vt:lpstr>
      <vt:lpstr>PowerPoint Presentation</vt:lpstr>
      <vt:lpstr>PowerPoint Presentation</vt:lpstr>
      <vt:lpstr>PowerPoint Presentation</vt:lpstr>
      <vt:lpstr>PowerPoint Presentation</vt:lpstr>
      <vt:lpstr>Actual  Database</vt:lpstr>
      <vt:lpstr>Queries</vt:lpstr>
      <vt:lpstr>Queries</vt:lpstr>
      <vt:lpstr>Queries</vt:lpstr>
      <vt:lpstr>Queries</vt:lpstr>
      <vt:lpstr>Queries</vt:lpstr>
      <vt:lpstr>Queries</vt:lpstr>
      <vt:lpstr>Queries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niki_babev@hotmail.com</cp:lastModifiedBy>
  <cp:revision>53</cp:revision>
  <dcterms:created xsi:type="dcterms:W3CDTF">2006-08-16T00:00:00Z</dcterms:created>
  <dcterms:modified xsi:type="dcterms:W3CDTF">2015-12-15T07:25:47Z</dcterms:modified>
</cp:coreProperties>
</file>